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65" r:id="rId3"/>
    <p:sldId id="257" r:id="rId4"/>
    <p:sldId id="258" r:id="rId5"/>
    <p:sldId id="259" r:id="rId6"/>
    <p:sldId id="260" r:id="rId7"/>
    <p:sldId id="270" r:id="rId8"/>
    <p:sldId id="271" r:id="rId9"/>
    <p:sldId id="261" r:id="rId10"/>
    <p:sldId id="262" r:id="rId11"/>
    <p:sldId id="263" r:id="rId12"/>
    <p:sldId id="285" r:id="rId13"/>
    <p:sldId id="286" r:id="rId14"/>
    <p:sldId id="266" r:id="rId15"/>
    <p:sldId id="267" r:id="rId16"/>
    <p:sldId id="272" r:id="rId17"/>
    <p:sldId id="275" r:id="rId18"/>
    <p:sldId id="276" r:id="rId19"/>
    <p:sldId id="277" r:id="rId20"/>
    <p:sldId id="268" r:id="rId21"/>
    <p:sldId id="278" r:id="rId22"/>
    <p:sldId id="282" r:id="rId23"/>
    <p:sldId id="283" r:id="rId24"/>
    <p:sldId id="28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9"/>
    <p:restoredTop sz="92677"/>
  </p:normalViewPr>
  <p:slideViewPr>
    <p:cSldViewPr snapToGrid="0" snapToObjects="1">
      <p:cViewPr>
        <p:scale>
          <a:sx n="110" d="100"/>
          <a:sy n="110" d="100"/>
        </p:scale>
        <p:origin x="-35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owainevans/ppl_files/presentations/aaai2016/graph_HD.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localhost/Users/owainevans/ppl_files/presentations/aaai2016/graph_HD.xlsx" TargetMode="External"/><Relationship Id="rId4" Type="http://schemas.openxmlformats.org/officeDocument/2006/relationships/chartUserShapes" Target="../drawings/drawing1.xml"/><Relationship Id="rId1" Type="http://schemas.microsoft.com/office/2011/relationships/chartStyle" Target="style2.xml"/><Relationship Id="rId2" Type="http://schemas.microsoft.com/office/2011/relationships/chartColorStyle" Target="colors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539639432053839"/>
          <c:y val="0.0783776520774998"/>
          <c:w val="0.881757550235585"/>
          <c:h val="0.845970157668239"/>
        </c:manualLayout>
      </c:layout>
      <c:scatterChart>
        <c:scatterStyle val="smoothMarker"/>
        <c:varyColors val="0"/>
        <c:ser>
          <c:idx val="0"/>
          <c:order val="0"/>
          <c:tx>
            <c:v>Hyperbolic discounting</c:v>
          </c:tx>
          <c:spPr>
            <a:ln w="19050" cap="rnd">
              <a:solidFill>
                <a:schemeClr val="accent1"/>
              </a:solidFill>
              <a:round/>
            </a:ln>
            <a:effectLst/>
          </c:spPr>
          <c:marker>
            <c:symbol val="none"/>
          </c:marker>
          <c:xVal>
            <c:numRef>
              <c:f>Sheet1!$B$4:$B$28</c:f>
              <c:numCache>
                <c:formatCode>General</c:formatCode>
                <c:ptCount val="25"/>
                <c:pt idx="0">
                  <c:v>0.0</c:v>
                </c:pt>
                <c:pt idx="1">
                  <c:v>0.3333333</c:v>
                </c:pt>
                <c:pt idx="2">
                  <c:v>0.6666666</c:v>
                </c:pt>
                <c:pt idx="3">
                  <c:v>0.9999999</c:v>
                </c:pt>
                <c:pt idx="4">
                  <c:v>1.3333332</c:v>
                </c:pt>
                <c:pt idx="5">
                  <c:v>1.6666665</c:v>
                </c:pt>
                <c:pt idx="6">
                  <c:v>1.9999998</c:v>
                </c:pt>
                <c:pt idx="7">
                  <c:v>2.3333331</c:v>
                </c:pt>
                <c:pt idx="8">
                  <c:v>2.6666664</c:v>
                </c:pt>
                <c:pt idx="9">
                  <c:v>2.9999997</c:v>
                </c:pt>
                <c:pt idx="10">
                  <c:v>3.333333</c:v>
                </c:pt>
                <c:pt idx="11">
                  <c:v>3.6666663</c:v>
                </c:pt>
                <c:pt idx="12">
                  <c:v>3.9999996</c:v>
                </c:pt>
                <c:pt idx="13">
                  <c:v>4.3333329</c:v>
                </c:pt>
                <c:pt idx="14">
                  <c:v>4.6666662</c:v>
                </c:pt>
                <c:pt idx="15">
                  <c:v>4.9999995</c:v>
                </c:pt>
                <c:pt idx="16">
                  <c:v>5.3333328</c:v>
                </c:pt>
                <c:pt idx="17">
                  <c:v>5.666666099999999</c:v>
                </c:pt>
                <c:pt idx="18">
                  <c:v>5.9999994</c:v>
                </c:pt>
                <c:pt idx="19">
                  <c:v>6.3333327</c:v>
                </c:pt>
                <c:pt idx="20">
                  <c:v>6.666666</c:v>
                </c:pt>
                <c:pt idx="21">
                  <c:v>6.9999993</c:v>
                </c:pt>
                <c:pt idx="22">
                  <c:v>7.33</c:v>
                </c:pt>
                <c:pt idx="23">
                  <c:v>7.66</c:v>
                </c:pt>
                <c:pt idx="24">
                  <c:v>7.9999</c:v>
                </c:pt>
              </c:numCache>
            </c:numRef>
          </c:xVal>
          <c:yVal>
            <c:numRef>
              <c:f>Sheet1!$C$4:$C$28</c:f>
              <c:numCache>
                <c:formatCode>General</c:formatCode>
                <c:ptCount val="25"/>
                <c:pt idx="0">
                  <c:v>1.0</c:v>
                </c:pt>
                <c:pt idx="1">
                  <c:v>0.600000024000001</c:v>
                </c:pt>
                <c:pt idx="2">
                  <c:v>0.428571453061226</c:v>
                </c:pt>
                <c:pt idx="3">
                  <c:v>0.333333355555557</c:v>
                </c:pt>
                <c:pt idx="4">
                  <c:v>0.272727292561985</c:v>
                </c:pt>
                <c:pt idx="5">
                  <c:v>0.230769248520711</c:v>
                </c:pt>
                <c:pt idx="6">
                  <c:v>0.200000016000001</c:v>
                </c:pt>
                <c:pt idx="7">
                  <c:v>0.176470602768167</c:v>
                </c:pt>
                <c:pt idx="8">
                  <c:v>0.157894750138505</c:v>
                </c:pt>
                <c:pt idx="9">
                  <c:v>0.142857155102042</c:v>
                </c:pt>
                <c:pt idx="10">
                  <c:v>0.130434793950852</c:v>
                </c:pt>
                <c:pt idx="11">
                  <c:v>0.120000010560001</c:v>
                </c:pt>
                <c:pt idx="12">
                  <c:v>0.111111120987655</c:v>
                </c:pt>
                <c:pt idx="13">
                  <c:v>0.103448285136743</c:v>
                </c:pt>
                <c:pt idx="14">
                  <c:v>0.0967742022892828</c:v>
                </c:pt>
                <c:pt idx="15">
                  <c:v>0.0909090991735544</c:v>
                </c:pt>
                <c:pt idx="16">
                  <c:v>0.0857142935510211</c:v>
                </c:pt>
                <c:pt idx="17">
                  <c:v>0.0810810885317757</c:v>
                </c:pt>
                <c:pt idx="18">
                  <c:v>0.0769230840236693</c:v>
                </c:pt>
                <c:pt idx="19">
                  <c:v>0.0731707384889953</c:v>
                </c:pt>
                <c:pt idx="20">
                  <c:v>0.0697674483504603</c:v>
                </c:pt>
                <c:pt idx="21">
                  <c:v>0.0666666728888895</c:v>
                </c:pt>
                <c:pt idx="22">
                  <c:v>0.0638569604086845</c:v>
                </c:pt>
                <c:pt idx="23">
                  <c:v>0.0612745098039216</c:v>
                </c:pt>
                <c:pt idx="24">
                  <c:v>0.0588242214614289</c:v>
                </c:pt>
              </c:numCache>
            </c:numRef>
          </c:yVal>
          <c:smooth val="1"/>
        </c:ser>
        <c:ser>
          <c:idx val="1"/>
          <c:order val="1"/>
          <c:tx>
            <c:v>Exponential discounting</c:v>
          </c:tx>
          <c:spPr>
            <a:ln w="19050" cap="rnd">
              <a:solidFill>
                <a:schemeClr val="accent2"/>
              </a:solidFill>
              <a:round/>
            </a:ln>
            <a:effectLst/>
          </c:spPr>
          <c:marker>
            <c:symbol val="none"/>
          </c:marker>
          <c:xVal>
            <c:numRef>
              <c:f>Sheet1!$B$4:$B$28</c:f>
              <c:numCache>
                <c:formatCode>General</c:formatCode>
                <c:ptCount val="25"/>
                <c:pt idx="0">
                  <c:v>0.0</c:v>
                </c:pt>
                <c:pt idx="1">
                  <c:v>0.3333333</c:v>
                </c:pt>
                <c:pt idx="2">
                  <c:v>0.6666666</c:v>
                </c:pt>
                <c:pt idx="3">
                  <c:v>0.9999999</c:v>
                </c:pt>
                <c:pt idx="4">
                  <c:v>1.3333332</c:v>
                </c:pt>
                <c:pt idx="5">
                  <c:v>1.6666665</c:v>
                </c:pt>
                <c:pt idx="6">
                  <c:v>1.9999998</c:v>
                </c:pt>
                <c:pt idx="7">
                  <c:v>2.3333331</c:v>
                </c:pt>
                <c:pt idx="8">
                  <c:v>2.6666664</c:v>
                </c:pt>
                <c:pt idx="9">
                  <c:v>2.9999997</c:v>
                </c:pt>
                <c:pt idx="10">
                  <c:v>3.333333</c:v>
                </c:pt>
                <c:pt idx="11">
                  <c:v>3.6666663</c:v>
                </c:pt>
                <c:pt idx="12">
                  <c:v>3.9999996</c:v>
                </c:pt>
                <c:pt idx="13">
                  <c:v>4.3333329</c:v>
                </c:pt>
                <c:pt idx="14">
                  <c:v>4.6666662</c:v>
                </c:pt>
                <c:pt idx="15">
                  <c:v>4.9999995</c:v>
                </c:pt>
                <c:pt idx="16">
                  <c:v>5.3333328</c:v>
                </c:pt>
                <c:pt idx="17">
                  <c:v>5.666666099999999</c:v>
                </c:pt>
                <c:pt idx="18">
                  <c:v>5.9999994</c:v>
                </c:pt>
                <c:pt idx="19">
                  <c:v>6.3333327</c:v>
                </c:pt>
                <c:pt idx="20">
                  <c:v>6.666666</c:v>
                </c:pt>
                <c:pt idx="21">
                  <c:v>6.9999993</c:v>
                </c:pt>
                <c:pt idx="22">
                  <c:v>7.33</c:v>
                </c:pt>
                <c:pt idx="23">
                  <c:v>7.66</c:v>
                </c:pt>
                <c:pt idx="24">
                  <c:v>7.9999</c:v>
                </c:pt>
              </c:numCache>
            </c:numRef>
          </c:xVal>
          <c:yVal>
            <c:numRef>
              <c:f>Sheet1!$D$4:$D$28</c:f>
              <c:numCache>
                <c:formatCode>General</c:formatCode>
                <c:ptCount val="25"/>
                <c:pt idx="0">
                  <c:v>1.0</c:v>
                </c:pt>
                <c:pt idx="1">
                  <c:v>0.793700544322476</c:v>
                </c:pt>
                <c:pt idx="2">
                  <c:v>0.629960554057795</c:v>
                </c:pt>
                <c:pt idx="3">
                  <c:v>0.50000003465736</c:v>
                </c:pt>
                <c:pt idx="4">
                  <c:v>0.396850299668804</c:v>
                </c:pt>
                <c:pt idx="5">
                  <c:v>0.314980298861667</c:v>
                </c:pt>
                <c:pt idx="6">
                  <c:v>0.250000034657361</c:v>
                </c:pt>
                <c:pt idx="7">
                  <c:v>0.198425163588186</c:v>
                </c:pt>
                <c:pt idx="8">
                  <c:v>0.157490160347219</c:v>
                </c:pt>
                <c:pt idx="9">
                  <c:v>0.125000025993022</c:v>
                </c:pt>
                <c:pt idx="10">
                  <c:v>0.0992125886709852</c:v>
                </c:pt>
                <c:pt idx="11">
                  <c:v>0.0787450856318028</c:v>
                </c:pt>
                <c:pt idx="12">
                  <c:v>0.0625000173286819</c:v>
                </c:pt>
                <c:pt idx="13">
                  <c:v>0.049606297773939</c:v>
                </c:pt>
                <c:pt idx="14">
                  <c:v>0.0393725455449982</c:v>
                </c:pt>
                <c:pt idx="15">
                  <c:v>0.0312500108304266</c:v>
                </c:pt>
                <c:pt idx="16">
                  <c:v>0.0248031506061928</c:v>
                </c:pt>
                <c:pt idx="17">
                  <c:v>0.0196862741370476</c:v>
                </c:pt>
                <c:pt idx="18">
                  <c:v>0.0156250064982562</c:v>
                </c:pt>
                <c:pt idx="19">
                  <c:v>0.0124015761627081</c:v>
                </c:pt>
                <c:pt idx="20">
                  <c:v>0.0098431377507981</c:v>
                </c:pt>
                <c:pt idx="21">
                  <c:v>0.00781250379064956</c:v>
                </c:pt>
                <c:pt idx="22">
                  <c:v>0.0062151287793353</c:v>
                </c:pt>
                <c:pt idx="23">
                  <c:v>0.00494436169519641</c:v>
                </c:pt>
                <c:pt idx="24">
                  <c:v>0.00390652077000147</c:v>
                </c:pt>
              </c:numCache>
            </c:numRef>
          </c:yVal>
          <c:smooth val="1"/>
        </c:ser>
        <c:dLbls>
          <c:showLegendKey val="0"/>
          <c:showVal val="0"/>
          <c:showCatName val="0"/>
          <c:showSerName val="0"/>
          <c:showPercent val="0"/>
          <c:showBubbleSize val="0"/>
        </c:dLbls>
        <c:axId val="-2095041968"/>
        <c:axId val="-2095038448"/>
      </c:scatterChart>
      <c:valAx>
        <c:axId val="-2095041968"/>
        <c:scaling>
          <c:orientation val="minMax"/>
          <c:max val="6.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2095038448"/>
        <c:crosses val="autoZero"/>
        <c:crossBetween val="midCat"/>
      </c:valAx>
      <c:valAx>
        <c:axId val="-2095038448"/>
        <c:scaling>
          <c:orientation val="minMax"/>
          <c:max val="1.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2095041968"/>
        <c:crosses val="autoZero"/>
        <c:crossBetween val="midCat"/>
        <c:majorUnit val="0.2"/>
      </c:valAx>
      <c:spPr>
        <a:noFill/>
        <a:ln>
          <a:noFill/>
        </a:ln>
        <a:effectLst/>
      </c:spPr>
    </c:plotArea>
    <c:legend>
      <c:legendPos val="tr"/>
      <c:legendEntry>
        <c:idx val="0"/>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imes New Roman" charset="0"/>
                <a:ea typeface="Times New Roman" charset="0"/>
                <a:cs typeface="Times New Roman" charset="0"/>
              </a:defRPr>
            </a:pPr>
            <a:endParaRPr lang="en-US"/>
          </a:p>
        </c:txPr>
      </c:legendEntry>
      <c:legendEntry>
        <c:idx val="1"/>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imes New Roman" charset="0"/>
                <a:ea typeface="Times New Roman" charset="0"/>
                <a:cs typeface="Times New Roman" charset="0"/>
              </a:defRPr>
            </a:pPr>
            <a:endParaRPr lang="en-US"/>
          </a:p>
        </c:txPr>
      </c:legendEntry>
      <c:layout>
        <c:manualLayout>
          <c:xMode val="edge"/>
          <c:yMode val="edge"/>
          <c:x val="0.617008949499309"/>
          <c:y val="0.0901109030525001"/>
          <c:w val="0.301097961595592"/>
          <c:h val="0.19510712338777"/>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charset="0"/>
              <a:ea typeface="Times New Roman" charset="0"/>
              <a:cs typeface="Times New Roman"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539639432053839"/>
          <c:y val="0.0783776520774998"/>
          <c:w val="0.881757550235585"/>
          <c:h val="0.845970157668239"/>
        </c:manualLayout>
      </c:layout>
      <c:scatterChart>
        <c:scatterStyle val="smoothMarker"/>
        <c:varyColors val="0"/>
        <c:ser>
          <c:idx val="0"/>
          <c:order val="0"/>
          <c:tx>
            <c:v>Hyperbolic discounting</c:v>
          </c:tx>
          <c:spPr>
            <a:ln w="19050" cap="rnd">
              <a:solidFill>
                <a:schemeClr val="accent1"/>
              </a:solidFill>
              <a:round/>
            </a:ln>
            <a:effectLst/>
          </c:spPr>
          <c:marker>
            <c:symbol val="none"/>
          </c:marker>
          <c:xVal>
            <c:numRef>
              <c:f>Sheet1!$B$4:$B$28</c:f>
              <c:numCache>
                <c:formatCode>General</c:formatCode>
                <c:ptCount val="25"/>
                <c:pt idx="0">
                  <c:v>0.0</c:v>
                </c:pt>
                <c:pt idx="1">
                  <c:v>0.3333333</c:v>
                </c:pt>
                <c:pt idx="2">
                  <c:v>0.6666666</c:v>
                </c:pt>
                <c:pt idx="3">
                  <c:v>0.9999999</c:v>
                </c:pt>
                <c:pt idx="4">
                  <c:v>1.3333332</c:v>
                </c:pt>
                <c:pt idx="5">
                  <c:v>1.6666665</c:v>
                </c:pt>
                <c:pt idx="6">
                  <c:v>1.9999998</c:v>
                </c:pt>
                <c:pt idx="7">
                  <c:v>2.3333331</c:v>
                </c:pt>
                <c:pt idx="8">
                  <c:v>2.666666399999999</c:v>
                </c:pt>
                <c:pt idx="9">
                  <c:v>2.9999997</c:v>
                </c:pt>
                <c:pt idx="10">
                  <c:v>3.333333</c:v>
                </c:pt>
                <c:pt idx="11">
                  <c:v>3.6666663</c:v>
                </c:pt>
                <c:pt idx="12">
                  <c:v>3.9999996</c:v>
                </c:pt>
                <c:pt idx="13">
                  <c:v>4.3333329</c:v>
                </c:pt>
                <c:pt idx="14">
                  <c:v>4.6666662</c:v>
                </c:pt>
                <c:pt idx="15">
                  <c:v>4.9999995</c:v>
                </c:pt>
                <c:pt idx="16">
                  <c:v>5.3333328</c:v>
                </c:pt>
                <c:pt idx="17">
                  <c:v>5.666666099999999</c:v>
                </c:pt>
                <c:pt idx="18">
                  <c:v>5.9999994</c:v>
                </c:pt>
                <c:pt idx="19">
                  <c:v>6.3333327</c:v>
                </c:pt>
                <c:pt idx="20">
                  <c:v>6.666666</c:v>
                </c:pt>
                <c:pt idx="21">
                  <c:v>6.9999993</c:v>
                </c:pt>
                <c:pt idx="22">
                  <c:v>7.33</c:v>
                </c:pt>
                <c:pt idx="23">
                  <c:v>7.659999999999998</c:v>
                </c:pt>
                <c:pt idx="24">
                  <c:v>7.9999</c:v>
                </c:pt>
              </c:numCache>
            </c:numRef>
          </c:xVal>
          <c:yVal>
            <c:numRef>
              <c:f>Sheet1!$C$4:$C$28</c:f>
              <c:numCache>
                <c:formatCode>General</c:formatCode>
                <c:ptCount val="25"/>
                <c:pt idx="0">
                  <c:v>1.0</c:v>
                </c:pt>
                <c:pt idx="1">
                  <c:v>0.600000024000001</c:v>
                </c:pt>
                <c:pt idx="2">
                  <c:v>0.428571453061226</c:v>
                </c:pt>
                <c:pt idx="3">
                  <c:v>0.333333355555557</c:v>
                </c:pt>
                <c:pt idx="4">
                  <c:v>0.272727292561985</c:v>
                </c:pt>
                <c:pt idx="5">
                  <c:v>0.230769248520711</c:v>
                </c:pt>
                <c:pt idx="6">
                  <c:v>0.200000016000001</c:v>
                </c:pt>
                <c:pt idx="7">
                  <c:v>0.176470602768167</c:v>
                </c:pt>
                <c:pt idx="8">
                  <c:v>0.157894750138505</c:v>
                </c:pt>
                <c:pt idx="9">
                  <c:v>0.142857155102042</c:v>
                </c:pt>
                <c:pt idx="10">
                  <c:v>0.130434793950852</c:v>
                </c:pt>
                <c:pt idx="11">
                  <c:v>0.120000010560001</c:v>
                </c:pt>
                <c:pt idx="12">
                  <c:v>0.111111120987655</c:v>
                </c:pt>
                <c:pt idx="13">
                  <c:v>0.103448285136743</c:v>
                </c:pt>
                <c:pt idx="14">
                  <c:v>0.0967742022892828</c:v>
                </c:pt>
                <c:pt idx="15">
                  <c:v>0.0909090991735544</c:v>
                </c:pt>
                <c:pt idx="16">
                  <c:v>0.0857142935510211</c:v>
                </c:pt>
                <c:pt idx="17">
                  <c:v>0.0810810885317757</c:v>
                </c:pt>
                <c:pt idx="18">
                  <c:v>0.0769230840236693</c:v>
                </c:pt>
                <c:pt idx="19">
                  <c:v>0.0731707384889953</c:v>
                </c:pt>
                <c:pt idx="20">
                  <c:v>0.0697674483504603</c:v>
                </c:pt>
                <c:pt idx="21">
                  <c:v>0.0666666728888895</c:v>
                </c:pt>
                <c:pt idx="22">
                  <c:v>0.0638569604086845</c:v>
                </c:pt>
                <c:pt idx="23">
                  <c:v>0.0612745098039216</c:v>
                </c:pt>
                <c:pt idx="24">
                  <c:v>0.0588242214614289</c:v>
                </c:pt>
              </c:numCache>
            </c:numRef>
          </c:yVal>
          <c:smooth val="1"/>
        </c:ser>
        <c:ser>
          <c:idx val="1"/>
          <c:order val="1"/>
          <c:tx>
            <c:v>Exponential discounting</c:v>
          </c:tx>
          <c:spPr>
            <a:ln w="19050" cap="rnd">
              <a:solidFill>
                <a:schemeClr val="accent2"/>
              </a:solidFill>
              <a:round/>
            </a:ln>
            <a:effectLst/>
          </c:spPr>
          <c:marker>
            <c:symbol val="none"/>
          </c:marker>
          <c:xVal>
            <c:numRef>
              <c:f>Sheet1!$B$4:$B$28</c:f>
              <c:numCache>
                <c:formatCode>General</c:formatCode>
                <c:ptCount val="25"/>
                <c:pt idx="0">
                  <c:v>0.0</c:v>
                </c:pt>
                <c:pt idx="1">
                  <c:v>0.3333333</c:v>
                </c:pt>
                <c:pt idx="2">
                  <c:v>0.6666666</c:v>
                </c:pt>
                <c:pt idx="3">
                  <c:v>0.9999999</c:v>
                </c:pt>
                <c:pt idx="4">
                  <c:v>1.3333332</c:v>
                </c:pt>
                <c:pt idx="5">
                  <c:v>1.6666665</c:v>
                </c:pt>
                <c:pt idx="6">
                  <c:v>1.9999998</c:v>
                </c:pt>
                <c:pt idx="7">
                  <c:v>2.3333331</c:v>
                </c:pt>
                <c:pt idx="8">
                  <c:v>2.666666399999999</c:v>
                </c:pt>
                <c:pt idx="9">
                  <c:v>2.9999997</c:v>
                </c:pt>
                <c:pt idx="10">
                  <c:v>3.333333</c:v>
                </c:pt>
                <c:pt idx="11">
                  <c:v>3.6666663</c:v>
                </c:pt>
                <c:pt idx="12">
                  <c:v>3.9999996</c:v>
                </c:pt>
                <c:pt idx="13">
                  <c:v>4.3333329</c:v>
                </c:pt>
                <c:pt idx="14">
                  <c:v>4.6666662</c:v>
                </c:pt>
                <c:pt idx="15">
                  <c:v>4.9999995</c:v>
                </c:pt>
                <c:pt idx="16">
                  <c:v>5.3333328</c:v>
                </c:pt>
                <c:pt idx="17">
                  <c:v>5.666666099999999</c:v>
                </c:pt>
                <c:pt idx="18">
                  <c:v>5.9999994</c:v>
                </c:pt>
                <c:pt idx="19">
                  <c:v>6.3333327</c:v>
                </c:pt>
                <c:pt idx="20">
                  <c:v>6.666666</c:v>
                </c:pt>
                <c:pt idx="21">
                  <c:v>6.9999993</c:v>
                </c:pt>
                <c:pt idx="22">
                  <c:v>7.33</c:v>
                </c:pt>
                <c:pt idx="23">
                  <c:v>7.659999999999998</c:v>
                </c:pt>
                <c:pt idx="24">
                  <c:v>7.9999</c:v>
                </c:pt>
              </c:numCache>
            </c:numRef>
          </c:xVal>
          <c:yVal>
            <c:numRef>
              <c:f>Sheet1!$D$4:$D$28</c:f>
              <c:numCache>
                <c:formatCode>General</c:formatCode>
                <c:ptCount val="25"/>
                <c:pt idx="0">
                  <c:v>1.0</c:v>
                </c:pt>
                <c:pt idx="1">
                  <c:v>0.793700544322476</c:v>
                </c:pt>
                <c:pt idx="2">
                  <c:v>0.629960554057795</c:v>
                </c:pt>
                <c:pt idx="3">
                  <c:v>0.50000003465736</c:v>
                </c:pt>
                <c:pt idx="4">
                  <c:v>0.396850299668804</c:v>
                </c:pt>
                <c:pt idx="5">
                  <c:v>0.314980298861667</c:v>
                </c:pt>
                <c:pt idx="6">
                  <c:v>0.250000034657361</c:v>
                </c:pt>
                <c:pt idx="7">
                  <c:v>0.198425163588186</c:v>
                </c:pt>
                <c:pt idx="8">
                  <c:v>0.157490160347219</c:v>
                </c:pt>
                <c:pt idx="9">
                  <c:v>0.125000025993022</c:v>
                </c:pt>
                <c:pt idx="10">
                  <c:v>0.0992125886709852</c:v>
                </c:pt>
                <c:pt idx="11">
                  <c:v>0.0787450856318028</c:v>
                </c:pt>
                <c:pt idx="12">
                  <c:v>0.0625000173286819</c:v>
                </c:pt>
                <c:pt idx="13">
                  <c:v>0.049606297773939</c:v>
                </c:pt>
                <c:pt idx="14">
                  <c:v>0.0393725455449982</c:v>
                </c:pt>
                <c:pt idx="15">
                  <c:v>0.0312500108304266</c:v>
                </c:pt>
                <c:pt idx="16">
                  <c:v>0.0248031506061928</c:v>
                </c:pt>
                <c:pt idx="17">
                  <c:v>0.0196862741370476</c:v>
                </c:pt>
                <c:pt idx="18">
                  <c:v>0.0156250064982562</c:v>
                </c:pt>
                <c:pt idx="19">
                  <c:v>0.0124015761627081</c:v>
                </c:pt>
                <c:pt idx="20">
                  <c:v>0.0098431377507981</c:v>
                </c:pt>
                <c:pt idx="21">
                  <c:v>0.00781250379064956</c:v>
                </c:pt>
                <c:pt idx="22">
                  <c:v>0.0062151287793353</c:v>
                </c:pt>
                <c:pt idx="23">
                  <c:v>0.00494436169519641</c:v>
                </c:pt>
                <c:pt idx="24">
                  <c:v>0.00390652077000147</c:v>
                </c:pt>
              </c:numCache>
            </c:numRef>
          </c:yVal>
          <c:smooth val="1"/>
        </c:ser>
        <c:dLbls>
          <c:showLegendKey val="0"/>
          <c:showVal val="0"/>
          <c:showCatName val="0"/>
          <c:showSerName val="0"/>
          <c:showPercent val="0"/>
          <c:showBubbleSize val="0"/>
        </c:dLbls>
        <c:axId val="-2039238768"/>
        <c:axId val="-2039151872"/>
      </c:scatterChart>
      <c:valAx>
        <c:axId val="-2039238768"/>
        <c:scaling>
          <c:orientation val="minMax"/>
          <c:max val="6.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2039151872"/>
        <c:crosses val="autoZero"/>
        <c:crossBetween val="midCat"/>
      </c:valAx>
      <c:valAx>
        <c:axId val="-2039151872"/>
        <c:scaling>
          <c:orientation val="minMax"/>
          <c:max val="1.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2039238768"/>
        <c:crosses val="autoZero"/>
        <c:crossBetween val="midCat"/>
        <c:majorUnit val="0.2"/>
      </c:valAx>
      <c:spPr>
        <a:noFill/>
        <a:ln>
          <a:noFill/>
        </a:ln>
        <a:effectLst/>
      </c:spPr>
    </c:plotArea>
    <c:legend>
      <c:legendPos val="tr"/>
      <c:legendEntry>
        <c:idx val="0"/>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imes New Roman" charset="0"/>
                <a:ea typeface="Times New Roman" charset="0"/>
                <a:cs typeface="Times New Roman" charset="0"/>
              </a:defRPr>
            </a:pPr>
            <a:endParaRPr lang="en-US"/>
          </a:p>
        </c:txPr>
      </c:legendEntry>
      <c:legendEntry>
        <c:idx val="1"/>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imes New Roman" charset="0"/>
                <a:ea typeface="Times New Roman" charset="0"/>
                <a:cs typeface="Times New Roman" charset="0"/>
              </a:defRPr>
            </a:pPr>
            <a:endParaRPr lang="en-US"/>
          </a:p>
        </c:txPr>
      </c:legendEntry>
      <c:layout>
        <c:manualLayout>
          <c:xMode val="edge"/>
          <c:yMode val="edge"/>
          <c:x val="0.634931554124598"/>
          <c:y val="0.0801664775137746"/>
          <c:w val="0.301097961595592"/>
          <c:h val="0.19510712338777"/>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charset="0"/>
              <a:ea typeface="Times New Roman" charset="0"/>
              <a:cs typeface="Times New Roman"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0.0553</cdr:x>
      <cdr:y>0.50016</cdr:y>
    </cdr:from>
    <cdr:to>
      <cdr:x>0.20263</cdr:x>
      <cdr:y>0.50016</cdr:y>
    </cdr:to>
    <cdr:cxnSp macro="">
      <cdr:nvCxnSpPr>
        <cdr:cNvPr id="3" name="Straight Connector 2"/>
        <cdr:cNvCxnSpPr/>
      </cdr:nvCxnSpPr>
      <cdr:spPr>
        <a:xfrm xmlns:a="http://schemas.openxmlformats.org/drawingml/2006/main">
          <a:off x="431051" y="3193753"/>
          <a:ext cx="1148344" cy="0"/>
        </a:xfrm>
        <a:prstGeom xmlns:a="http://schemas.openxmlformats.org/drawingml/2006/main" prst="line">
          <a:avLst/>
        </a:prstGeom>
        <a:ln xmlns:a="http://schemas.openxmlformats.org/drawingml/2006/main" w="22225">
          <a:solidFill>
            <a:srgbClr val="FF000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0.05664</cdr:x>
      <cdr:y>0.64495</cdr:y>
    </cdr:from>
    <cdr:to>
      <cdr:x>0.20654</cdr:x>
      <cdr:y>0.64495</cdr:y>
    </cdr:to>
    <cdr:cxnSp macro="">
      <cdr:nvCxnSpPr>
        <cdr:cNvPr id="8" name="Straight Connector 7"/>
        <cdr:cNvCxnSpPr/>
      </cdr:nvCxnSpPr>
      <cdr:spPr>
        <a:xfrm xmlns:a="http://schemas.openxmlformats.org/drawingml/2006/main">
          <a:off x="441475" y="4118313"/>
          <a:ext cx="1168400" cy="0"/>
        </a:xfrm>
        <a:prstGeom xmlns:a="http://schemas.openxmlformats.org/drawingml/2006/main" prst="line">
          <a:avLst/>
        </a:prstGeom>
        <a:ln xmlns:a="http://schemas.openxmlformats.org/drawingml/2006/main" w="22225">
          <a:solidFill>
            <a:srgbClr val="0070C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0.6432</cdr:x>
      <cdr:y>0.89794</cdr:y>
    </cdr:from>
    <cdr:to>
      <cdr:x>0.79309</cdr:x>
      <cdr:y>0.89794</cdr:y>
    </cdr:to>
    <cdr:cxnSp macro="">
      <cdr:nvCxnSpPr>
        <cdr:cNvPr id="9" name="Straight Connector 8"/>
        <cdr:cNvCxnSpPr/>
      </cdr:nvCxnSpPr>
      <cdr:spPr>
        <a:xfrm xmlns:a="http://schemas.openxmlformats.org/drawingml/2006/main">
          <a:off x="5013475" y="5733753"/>
          <a:ext cx="1168400" cy="0"/>
        </a:xfrm>
        <a:prstGeom xmlns:a="http://schemas.openxmlformats.org/drawingml/2006/main" prst="line">
          <a:avLst/>
        </a:prstGeom>
        <a:ln xmlns:a="http://schemas.openxmlformats.org/drawingml/2006/main" w="22225">
          <a:solidFill>
            <a:srgbClr val="FF000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0.6432</cdr:x>
      <cdr:y>0.84702</cdr:y>
    </cdr:from>
    <cdr:to>
      <cdr:x>0.79309</cdr:x>
      <cdr:y>0.84702</cdr:y>
    </cdr:to>
    <cdr:cxnSp macro="">
      <cdr:nvCxnSpPr>
        <cdr:cNvPr id="10" name="Straight Connector 9"/>
        <cdr:cNvCxnSpPr/>
      </cdr:nvCxnSpPr>
      <cdr:spPr>
        <a:xfrm xmlns:a="http://schemas.openxmlformats.org/drawingml/2006/main">
          <a:off x="5013475" y="5408633"/>
          <a:ext cx="1168400" cy="0"/>
        </a:xfrm>
        <a:prstGeom xmlns:a="http://schemas.openxmlformats.org/drawingml/2006/main" prst="line">
          <a:avLst/>
        </a:prstGeom>
        <a:ln xmlns:a="http://schemas.openxmlformats.org/drawingml/2006/main" w="22225">
          <a:solidFill>
            <a:srgbClr val="0070C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0.64421</cdr:x>
      <cdr:y>0.87258</cdr:y>
    </cdr:from>
    <cdr:to>
      <cdr:x>0.64421</cdr:x>
      <cdr:y>0.90031</cdr:y>
    </cdr:to>
    <cdr:cxnSp macro="">
      <cdr:nvCxnSpPr>
        <cdr:cNvPr id="12" name="Straight Connector 11"/>
        <cdr:cNvCxnSpPr/>
      </cdr:nvCxnSpPr>
      <cdr:spPr>
        <a:xfrm xmlns:a="http://schemas.openxmlformats.org/drawingml/2006/main">
          <a:off x="5021392" y="5571853"/>
          <a:ext cx="0" cy="177074"/>
        </a:xfrm>
        <a:prstGeom xmlns:a="http://schemas.openxmlformats.org/drawingml/2006/main" prst="line">
          <a:avLst/>
        </a:prstGeom>
        <a:ln xmlns:a="http://schemas.openxmlformats.org/drawingml/2006/main" w="22225">
          <a:solidFill>
            <a:srgbClr val="FF000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0.64438</cdr:x>
      <cdr:y>0.83167</cdr:y>
    </cdr:from>
    <cdr:to>
      <cdr:x>0.64438</cdr:x>
      <cdr:y>0.84754</cdr:y>
    </cdr:to>
    <cdr:cxnSp macro="">
      <cdr:nvCxnSpPr>
        <cdr:cNvPr id="15" name="Straight Connector 14"/>
        <cdr:cNvCxnSpPr/>
      </cdr:nvCxnSpPr>
      <cdr:spPr>
        <a:xfrm xmlns:a="http://schemas.openxmlformats.org/drawingml/2006/main" flipH="1" flipV="1">
          <a:off x="5022713" y="5310596"/>
          <a:ext cx="1" cy="101336"/>
        </a:xfrm>
        <a:prstGeom xmlns:a="http://schemas.openxmlformats.org/drawingml/2006/main" prst="line">
          <a:avLst/>
        </a:prstGeom>
        <a:ln xmlns:a="http://schemas.openxmlformats.org/drawingml/2006/main" w="22225">
          <a:solidFill>
            <a:srgbClr val="0070C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0.05603</cdr:x>
      <cdr:y>0.08033</cdr:y>
    </cdr:from>
    <cdr:to>
      <cdr:x>0.05603</cdr:x>
      <cdr:y>0.5</cdr:y>
    </cdr:to>
    <cdr:cxnSp macro="">
      <cdr:nvCxnSpPr>
        <cdr:cNvPr id="19" name="Straight Connector 18"/>
        <cdr:cNvCxnSpPr/>
      </cdr:nvCxnSpPr>
      <cdr:spPr>
        <a:xfrm xmlns:a="http://schemas.openxmlformats.org/drawingml/2006/main">
          <a:off x="436724" y="512964"/>
          <a:ext cx="0" cy="2679779"/>
        </a:xfrm>
        <a:prstGeom xmlns:a="http://schemas.openxmlformats.org/drawingml/2006/main" prst="line">
          <a:avLst/>
        </a:prstGeom>
        <a:ln xmlns:a="http://schemas.openxmlformats.org/drawingml/2006/main" w="15875">
          <a:solidFill>
            <a:srgbClr val="FF000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0.05461</cdr:x>
      <cdr:y>0.08219</cdr:y>
    </cdr:from>
    <cdr:to>
      <cdr:x>0.05461</cdr:x>
      <cdr:y>0.64361</cdr:y>
    </cdr:to>
    <cdr:cxnSp macro="">
      <cdr:nvCxnSpPr>
        <cdr:cNvPr id="24" name="Straight Connector 23"/>
        <cdr:cNvCxnSpPr/>
      </cdr:nvCxnSpPr>
      <cdr:spPr>
        <a:xfrm xmlns:a="http://schemas.openxmlformats.org/drawingml/2006/main">
          <a:off x="425641" y="524840"/>
          <a:ext cx="0" cy="3584897"/>
        </a:xfrm>
        <a:prstGeom xmlns:a="http://schemas.openxmlformats.org/drawingml/2006/main" prst="line">
          <a:avLst/>
        </a:prstGeom>
        <a:ln xmlns:a="http://schemas.openxmlformats.org/drawingml/2006/main" w="22225">
          <a:solidFill>
            <a:srgbClr val="0070C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media/image1.png>
</file>

<file path=ppt/media/image14.png>
</file>

<file path=ppt/media/image16.jpeg>
</file>

<file path=ppt/media/image2.jpe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74E0-281B-734E-85E4-18AD1221647F}" type="datetimeFigureOut">
              <a:rPr lang="en-US" smtClean="0"/>
              <a:t>3/16/16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AD1321-5AC3-E54E-8F4B-330007FF73E1}" type="slidenum">
              <a:rPr lang="en-US" smtClean="0"/>
              <a:t>‹#›</a:t>
            </a:fld>
            <a:endParaRPr lang="en-US"/>
          </a:p>
        </p:txBody>
      </p:sp>
    </p:spTree>
    <p:extLst>
      <p:ext uri="{BB962C8B-B14F-4D97-AF65-F5344CB8AC3E}">
        <p14:creationId xmlns:p14="http://schemas.microsoft.com/office/powerpoint/2010/main" val="1212112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Over</a:t>
            </a:r>
            <a:r>
              <a:rPr lang="en-US" baseline="0" dirty="0" smtClean="0"/>
              <a:t> a billion distinct users seeing FB Newsfeed everyday. Use choices and behavior on FB to select new content for user. Raises the question: is this algorithm giving people what they actually prefer? If so, why would anyone leave FB?</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4</a:t>
            </a:fld>
            <a:endParaRPr lang="en-US"/>
          </a:p>
        </p:txBody>
      </p:sp>
    </p:spTree>
    <p:extLst>
      <p:ext uri="{BB962C8B-B14F-4D97-AF65-F5344CB8AC3E}">
        <p14:creationId xmlns:p14="http://schemas.microsoft.com/office/powerpoint/2010/main" val="13826284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a:t>
            </a:r>
            <a:r>
              <a:rPr lang="en-US" baseline="0" dirty="0" smtClean="0"/>
              <a:t> on Bandit Problems where we don’t know the utility the agent gets from arms. Myopia agents place less value on exploration. If you assume they are optimal, you infer they have such a strong preference for one arm that they don’t bother exploring. Our model does not make this inference: it has alternative explanation. </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24</a:t>
            </a:fld>
            <a:endParaRPr lang="en-US"/>
          </a:p>
        </p:txBody>
      </p:sp>
    </p:spTree>
    <p:extLst>
      <p:ext uri="{BB962C8B-B14F-4D97-AF65-F5344CB8AC3E}">
        <p14:creationId xmlns:p14="http://schemas.microsoft.com/office/powerpoint/2010/main" val="827350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Simple</a:t>
            </a:r>
            <a:r>
              <a:rPr lang="en-US" baseline="0" dirty="0" smtClean="0"/>
              <a:t> distraction blocker increase completion rate by 40% for Stanford online stats class. </a:t>
            </a:r>
            <a:br>
              <a:rPr lang="en-US" baseline="0" dirty="0" smtClean="0"/>
            </a:br>
            <a:r>
              <a:rPr lang="en-US" dirty="0" smtClean="0"/>
              <a:t>Problem extends beyond IRL: if choices fail to efficiently realize preferences, then hard to learn from them without additional assumptions. </a:t>
            </a:r>
          </a:p>
          <a:p>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6</a:t>
            </a:fld>
            <a:endParaRPr lang="en-US"/>
          </a:p>
        </p:txBody>
      </p:sp>
    </p:spTree>
    <p:extLst>
      <p:ext uri="{BB962C8B-B14F-4D97-AF65-F5344CB8AC3E}">
        <p14:creationId xmlns:p14="http://schemas.microsoft.com/office/powerpoint/2010/main" val="34104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Simple</a:t>
            </a:r>
            <a:r>
              <a:rPr lang="en-US" baseline="0" dirty="0" smtClean="0"/>
              <a:t> distraction blocker increase completion rate by 40% for Stanford online stats class. </a:t>
            </a:r>
            <a:br>
              <a:rPr lang="en-US" baseline="0" dirty="0" smtClean="0"/>
            </a:br>
            <a:r>
              <a:rPr lang="en-US" dirty="0" smtClean="0"/>
              <a:t>Problem extends beyond IRL: if choices fail to efficiently realize preferences, then hard to learn from them without additional assumptions. </a:t>
            </a:r>
          </a:p>
          <a:p>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7</a:t>
            </a:fld>
            <a:endParaRPr lang="en-US"/>
          </a:p>
        </p:txBody>
      </p:sp>
    </p:spTree>
    <p:extLst>
      <p:ext uri="{BB962C8B-B14F-4D97-AF65-F5344CB8AC3E}">
        <p14:creationId xmlns:p14="http://schemas.microsoft.com/office/powerpoint/2010/main" val="13590151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Simple</a:t>
            </a:r>
            <a:r>
              <a:rPr lang="en-US" baseline="0" dirty="0" smtClean="0"/>
              <a:t> distraction blocker increase completion rate by 40% for Stanford online stats class. </a:t>
            </a:r>
            <a:br>
              <a:rPr lang="en-US" baseline="0" dirty="0" smtClean="0"/>
            </a:br>
            <a:r>
              <a:rPr lang="en-US" dirty="0" smtClean="0"/>
              <a:t>Problem extends beyond IRL: if choices fail to efficiently realize preferences, then hard to learn from them without additional assumptions. </a:t>
            </a:r>
          </a:p>
          <a:p>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8</a:t>
            </a:fld>
            <a:endParaRPr lang="en-US"/>
          </a:p>
        </p:txBody>
      </p:sp>
    </p:spTree>
    <p:extLst>
      <p:ext uri="{BB962C8B-B14F-4D97-AF65-F5344CB8AC3E}">
        <p14:creationId xmlns:p14="http://schemas.microsoft.com/office/powerpoint/2010/main" val="2097969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baseline="0" dirty="0" smtClean="0"/>
          </a:p>
          <a:p>
            <a:pPr marL="0" indent="0">
              <a:buNone/>
            </a:pPr>
            <a:r>
              <a:rPr lang="en-US" baseline="0" dirty="0" smtClean="0"/>
              <a:t>Shows Bob’s path. What do we infer? Bob went towards healthy restaurant but then went to Donut place. Time consistent agent would not do this – would go to closer place if preferred donuts. What about this? Next…</a:t>
            </a:r>
          </a:p>
          <a:p>
            <a:pPr marL="0" indent="0">
              <a:buNone/>
            </a:pPr>
            <a:endParaRPr lang="en-US" baseline="0" dirty="0" smtClean="0"/>
          </a:p>
          <a:p>
            <a:pPr marL="0" indent="0">
              <a:buNone/>
            </a:pPr>
            <a:endParaRPr lang="en-US" baseline="0" dirty="0" smtClean="0"/>
          </a:p>
          <a:p>
            <a:pPr marL="0" indent="0">
              <a:buNone/>
            </a:pPr>
            <a:endParaRPr lang="en-US" baseline="0" dirty="0" smtClean="0"/>
          </a:p>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4E203482-1ECF-A548-925E-4C4F4BC4FA59}" type="slidenum">
              <a:rPr lang="en-US" smtClean="0"/>
              <a:t>16</a:t>
            </a:fld>
            <a:endParaRPr lang="en-US"/>
          </a:p>
        </p:txBody>
      </p:sp>
    </p:spTree>
    <p:extLst>
      <p:ext uri="{BB962C8B-B14F-4D97-AF65-F5344CB8AC3E}">
        <p14:creationId xmlns:p14="http://schemas.microsoft.com/office/powerpoint/2010/main" val="1071358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Agent still goes to veg but avoids temptation. Time consistent would not. But need to be predict you’ll be tempted : SOPH vs. NAÏVE. </a:t>
            </a:r>
          </a:p>
          <a:p>
            <a:pPr marL="0" indent="0">
              <a:buNone/>
            </a:pPr>
            <a:endParaRPr lang="en-US" baseline="0" dirty="0" smtClean="0"/>
          </a:p>
          <a:p>
            <a:pPr marL="0" indent="0">
              <a:buNone/>
            </a:pPr>
            <a:endParaRPr lang="en-US" baseline="0" dirty="0" smtClean="0"/>
          </a:p>
          <a:p>
            <a:pPr marL="0" indent="0">
              <a:buNone/>
            </a:pPr>
            <a:endParaRPr lang="en-US" baseline="0" dirty="0" smtClean="0"/>
          </a:p>
          <a:p>
            <a:pPr marL="0" indent="0">
              <a:buNone/>
            </a:pPr>
            <a:endParaRPr lang="en-US" baseline="0" dirty="0" smtClean="0"/>
          </a:p>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4E203482-1ECF-A548-925E-4C4F4BC4FA59}" type="slidenum">
              <a:rPr lang="en-US" smtClean="0"/>
              <a:t>17</a:t>
            </a:fld>
            <a:endParaRPr lang="en-US"/>
          </a:p>
        </p:txBody>
      </p:sp>
    </p:spTree>
    <p:extLst>
      <p:ext uri="{BB962C8B-B14F-4D97-AF65-F5344CB8AC3E}">
        <p14:creationId xmlns:p14="http://schemas.microsoft.com/office/powerpoint/2010/main" val="1143089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infer:</a:t>
            </a:r>
            <a:r>
              <a:rPr lang="en-US" baseline="0" dirty="0" smtClean="0"/>
              <a:t> Agent has preference for veg, agent discount rate, whether agent naive or sophisticated. Posteriors spread out coz can’t identify much.  </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20</a:t>
            </a:fld>
            <a:endParaRPr lang="en-US"/>
          </a:p>
        </p:txBody>
      </p:sp>
    </p:spTree>
    <p:extLst>
      <p:ext uri="{BB962C8B-B14F-4D97-AF65-F5344CB8AC3E}">
        <p14:creationId xmlns:p14="http://schemas.microsoft.com/office/powerpoint/2010/main" val="1257783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promise a friend you’ll help with a paper but you know</a:t>
            </a:r>
            <a:r>
              <a:rPr lang="en-US" baseline="0" dirty="0" smtClean="0"/>
              <a:t> it’s hard and tedious work</a:t>
            </a:r>
            <a:r>
              <a:rPr lang="en-US" dirty="0" smtClean="0"/>
              <a:t>. Deadline is 10 days away. On first day, you say</a:t>
            </a:r>
            <a:r>
              <a:rPr lang="en-US" baseline="0" dirty="0" smtClean="0"/>
              <a:t> you’ll do it tomorrow. On second day, you say you’ll do it tomorrow. You know that better for friend to get comments earlier. So every delay makes things worse.  </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21</a:t>
            </a:fld>
            <a:endParaRPr lang="en-US"/>
          </a:p>
        </p:txBody>
      </p:sp>
    </p:spTree>
    <p:extLst>
      <p:ext uri="{BB962C8B-B14F-4D97-AF65-F5344CB8AC3E}">
        <p14:creationId xmlns:p14="http://schemas.microsoft.com/office/powerpoint/2010/main" val="510702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assume</a:t>
            </a:r>
            <a:r>
              <a:rPr lang="en-US" baseline="0" dirty="0" smtClean="0"/>
              <a:t> optimal agent, then for every day you delay, we infer you care less and less about friend (to zero). Our model includes both optimal and discounting agents. Here, we don’t infer you don’t care at all about friend – you could just be a procrastinator. </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22</a:t>
            </a:fld>
            <a:endParaRPr lang="en-US"/>
          </a:p>
        </p:txBody>
      </p:sp>
    </p:spTree>
    <p:extLst>
      <p:ext uri="{BB962C8B-B14F-4D97-AF65-F5344CB8AC3E}">
        <p14:creationId xmlns:p14="http://schemas.microsoft.com/office/powerpoint/2010/main" val="342020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1454160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9531929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85315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433795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8869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6B32109-9E45-A443-A0AF-63A70EF6ED2E}" type="datetimeFigureOut">
              <a:rPr lang="en-US" smtClean="0"/>
              <a:t>3/16/16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305062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6B32109-9E45-A443-A0AF-63A70EF6ED2E}" type="datetimeFigureOut">
              <a:rPr lang="en-US" smtClean="0"/>
              <a:t>3/16/16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1135114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6B32109-9E45-A443-A0AF-63A70EF6ED2E}" type="datetimeFigureOut">
              <a:rPr lang="en-US" smtClean="0"/>
              <a:t>3/16/16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1778131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B32109-9E45-A443-A0AF-63A70EF6ED2E}" type="datetimeFigureOut">
              <a:rPr lang="en-US" smtClean="0"/>
              <a:t>3/16/16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676781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B32109-9E45-A443-A0AF-63A70EF6ED2E}" type="datetimeFigureOut">
              <a:rPr lang="en-US" smtClean="0"/>
              <a:t>3/16/16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1590519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B32109-9E45-A443-A0AF-63A70EF6ED2E}" type="datetimeFigureOut">
              <a:rPr lang="en-US" smtClean="0"/>
              <a:t>3/16/16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21346352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B32109-9E45-A443-A0AF-63A70EF6ED2E}" type="datetimeFigureOut">
              <a:rPr lang="en-US" smtClean="0"/>
              <a:t>3/16/16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5CE5D7-42A4-A948-AAB2-C568876ED199}" type="slidenum">
              <a:rPr lang="en-US" smtClean="0"/>
              <a:t>‹#›</a:t>
            </a:fld>
            <a:endParaRPr lang="en-US"/>
          </a:p>
        </p:txBody>
      </p:sp>
    </p:spTree>
    <p:extLst>
      <p:ext uri="{BB962C8B-B14F-4D97-AF65-F5344CB8AC3E}">
        <p14:creationId xmlns:p14="http://schemas.microsoft.com/office/powerpoint/2010/main" val="7117830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8.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7" Type="http://schemas.openxmlformats.org/officeDocument/2006/relationships/image" Target="../media/image11.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9.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7"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Learning the Preferences of Ignorant, Inconsistent Agents</a:t>
            </a:r>
            <a:endParaRPr lang="en-US" dirty="0"/>
          </a:p>
        </p:txBody>
      </p:sp>
      <p:sp>
        <p:nvSpPr>
          <p:cNvPr id="3" name="Subtitle 2"/>
          <p:cNvSpPr>
            <a:spLocks noGrp="1"/>
          </p:cNvSpPr>
          <p:nvPr>
            <p:ph type="subTitle" idx="1"/>
          </p:nvPr>
        </p:nvSpPr>
        <p:spPr>
          <a:xfrm>
            <a:off x="1393372" y="4611441"/>
            <a:ext cx="9144000" cy="1655762"/>
          </a:xfrm>
        </p:spPr>
        <p:txBody>
          <a:bodyPr>
            <a:normAutofit/>
          </a:bodyPr>
          <a:lstStyle/>
          <a:p>
            <a:r>
              <a:rPr lang="en-US" sz="3000" b="1" dirty="0" err="1" smtClean="0"/>
              <a:t>Owain</a:t>
            </a:r>
            <a:r>
              <a:rPr lang="en-US" sz="3000" b="1" dirty="0" smtClean="0"/>
              <a:t> Evans (Oxford)</a:t>
            </a:r>
            <a:r>
              <a:rPr lang="en-US" sz="3000" dirty="0" smtClean="0"/>
              <a:t>, Andreas </a:t>
            </a:r>
            <a:r>
              <a:rPr lang="en-US" sz="3000" dirty="0" err="1" smtClean="0"/>
              <a:t>Stuhlmueller</a:t>
            </a:r>
            <a:r>
              <a:rPr lang="en-US" sz="3000" dirty="0" smtClean="0"/>
              <a:t> (Stanford), Noah Goodman (Stanford)</a:t>
            </a:r>
          </a:p>
        </p:txBody>
      </p:sp>
    </p:spTree>
    <p:extLst>
      <p:ext uri="{BB962C8B-B14F-4D97-AF65-F5344CB8AC3E}">
        <p14:creationId xmlns:p14="http://schemas.microsoft.com/office/powerpoint/2010/main" val="17117382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Human bias: Time inconsistency</a:t>
            </a:r>
            <a:endParaRPr lang="en-US" dirty="0"/>
          </a:p>
        </p:txBody>
      </p:sp>
      <p:sp>
        <p:nvSpPr>
          <p:cNvPr id="6" name="Content Placeholder 5"/>
          <p:cNvSpPr>
            <a:spLocks noGrp="1"/>
          </p:cNvSpPr>
          <p:nvPr>
            <p:ph idx="1"/>
          </p:nvPr>
        </p:nvSpPr>
        <p:spPr/>
        <p:txBody>
          <a:bodyPr/>
          <a:lstStyle/>
          <a:p>
            <a:r>
              <a:rPr lang="en-US" dirty="0" smtClean="0"/>
              <a:t>Intuition: tonight you want to rise early but tomorrow you want to sleep in.</a:t>
            </a:r>
          </a:p>
          <a:p>
            <a:endParaRPr lang="en-US" dirty="0" smtClean="0"/>
          </a:p>
          <a:p>
            <a:r>
              <a:rPr lang="en-US" dirty="0" smtClean="0"/>
              <a:t>Most prominent bias: addiction, procrastination, impulsiveness, will-power / pre-commitment.</a:t>
            </a:r>
          </a:p>
          <a:p>
            <a:endParaRPr lang="en-US" dirty="0" smtClean="0"/>
          </a:p>
          <a:p>
            <a:r>
              <a:rPr lang="en-US" dirty="0" smtClean="0"/>
              <a:t>Formally, any non-exponential discounting implies time-inconsistency. </a:t>
            </a:r>
          </a:p>
          <a:p>
            <a:endParaRPr lang="en-US" dirty="0" smtClean="0"/>
          </a:p>
          <a:p>
            <a:endParaRPr lang="en-US" dirty="0"/>
          </a:p>
        </p:txBody>
      </p:sp>
    </p:spTree>
    <p:extLst>
      <p:ext uri="{BB962C8B-B14F-4D97-AF65-F5344CB8AC3E}">
        <p14:creationId xmlns:p14="http://schemas.microsoft.com/office/powerpoint/2010/main" val="8161701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Human bias: Time inconsistency</a:t>
            </a:r>
            <a:endParaRPr lang="en-US" dirty="0"/>
          </a:p>
        </p:txBody>
      </p:sp>
      <p:sp>
        <p:nvSpPr>
          <p:cNvPr id="3" name="TextBox 2"/>
          <p:cNvSpPr txBox="1"/>
          <p:nvPr/>
        </p:nvSpPr>
        <p:spPr>
          <a:xfrm>
            <a:off x="838200" y="1730317"/>
            <a:ext cx="3908612" cy="6109365"/>
          </a:xfrm>
          <a:prstGeom prst="rect">
            <a:avLst/>
          </a:prstGeom>
          <a:noFill/>
        </p:spPr>
        <p:txBody>
          <a:bodyPr wrap="square" rtlCol="0">
            <a:spAutoFit/>
          </a:bodyPr>
          <a:lstStyle/>
          <a:p>
            <a:r>
              <a:rPr lang="en-US" sz="2500" b="1" dirty="0" smtClean="0">
                <a:solidFill>
                  <a:schemeClr val="accent1"/>
                </a:solidFill>
              </a:rPr>
              <a:t>Hyperbolic discounting</a:t>
            </a:r>
          </a:p>
          <a:p>
            <a:endParaRPr lang="en-US" sz="2500" dirty="0"/>
          </a:p>
          <a:p>
            <a:r>
              <a:rPr lang="en-US" sz="2500" dirty="0" smtClean="0"/>
              <a:t>Discount factor =  1/(1+kt)</a:t>
            </a:r>
          </a:p>
          <a:p>
            <a:endParaRPr lang="en-US" sz="2500" dirty="0"/>
          </a:p>
          <a:p>
            <a:r>
              <a:rPr lang="en-US" sz="2500" dirty="0" smtClean="0"/>
              <a:t>At t=0, you prefer $80 at t=8 to $70 at t=7 (curve </a:t>
            </a:r>
            <a:r>
              <a:rPr lang="en-US" sz="2500" b="1" dirty="0" smtClean="0"/>
              <a:t>shallow</a:t>
            </a:r>
            <a:r>
              <a:rPr lang="en-US" sz="2500" dirty="0" smtClean="0"/>
              <a:t>) </a:t>
            </a:r>
          </a:p>
          <a:p>
            <a:endParaRPr lang="en-US" sz="2500" dirty="0" smtClean="0"/>
          </a:p>
          <a:p>
            <a:r>
              <a:rPr lang="en-US" sz="2500" dirty="0" smtClean="0"/>
              <a:t>At t=7, you re-evaluate and prefer $70 now to $80 tomorrow (curve </a:t>
            </a:r>
            <a:r>
              <a:rPr lang="en-US" sz="2500" b="1" dirty="0" smtClean="0"/>
              <a:t>steep)</a:t>
            </a:r>
            <a:r>
              <a:rPr lang="en-US" sz="2500" dirty="0" smtClean="0"/>
              <a:t>. </a:t>
            </a:r>
          </a:p>
          <a:p>
            <a:endParaRPr lang="en-US" sz="2300" dirty="0" smtClean="0"/>
          </a:p>
          <a:p>
            <a:endParaRPr lang="en-US" sz="2300" dirty="0"/>
          </a:p>
          <a:p>
            <a:endParaRPr lang="en-US" sz="2300" dirty="0"/>
          </a:p>
          <a:p>
            <a:endParaRPr lang="en-US" dirty="0"/>
          </a:p>
          <a:p>
            <a:endParaRPr lang="en-US" dirty="0"/>
          </a:p>
          <a:p>
            <a:endParaRPr lang="en-US" b="1" dirty="0"/>
          </a:p>
          <a:p>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64740" y="1337189"/>
            <a:ext cx="6119048" cy="5173108"/>
          </a:xfrm>
        </p:spPr>
      </p:pic>
    </p:spTree>
    <p:extLst>
      <p:ext uri="{BB962C8B-B14F-4D97-AF65-F5344CB8AC3E}">
        <p14:creationId xmlns:p14="http://schemas.microsoft.com/office/powerpoint/2010/main" val="20072223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1803056264"/>
              </p:ext>
            </p:extLst>
          </p:nvPr>
        </p:nvGraphicFramePr>
        <p:xfrm>
          <a:off x="2169645" y="270807"/>
          <a:ext cx="7794626" cy="6385487"/>
        </p:xfrm>
        <a:graphic>
          <a:graphicData uri="http://schemas.openxmlformats.org/drawingml/2006/chart">
            <c:chart xmlns:c="http://schemas.openxmlformats.org/drawingml/2006/chart" xmlns:r="http://schemas.openxmlformats.org/officeDocument/2006/relationships" r:id="rId2"/>
          </a:graphicData>
        </a:graphic>
      </p:graphicFrame>
      <p:sp>
        <p:nvSpPr>
          <p:cNvPr id="11" name="TextBox 10"/>
          <p:cNvSpPr txBox="1"/>
          <p:nvPr/>
        </p:nvSpPr>
        <p:spPr>
          <a:xfrm>
            <a:off x="5243332" y="6507732"/>
            <a:ext cx="2141316" cy="369332"/>
          </a:xfrm>
          <a:prstGeom prst="rect">
            <a:avLst/>
          </a:prstGeom>
          <a:noFill/>
        </p:spPr>
        <p:txBody>
          <a:bodyPr wrap="square" rtlCol="0">
            <a:spAutoFit/>
          </a:bodyPr>
          <a:lstStyle/>
          <a:p>
            <a:r>
              <a:rPr lang="en-US" dirty="0" smtClean="0">
                <a:latin typeface="Times New Roman" charset="0"/>
                <a:ea typeface="Times New Roman" charset="0"/>
                <a:cs typeface="Times New Roman" charset="0"/>
              </a:rPr>
              <a:t>Days from present</a:t>
            </a:r>
            <a:endParaRPr lang="en-US" dirty="0">
              <a:latin typeface="Times New Roman" charset="0"/>
              <a:ea typeface="Times New Roman" charset="0"/>
              <a:cs typeface="Times New Roman" charset="0"/>
            </a:endParaRPr>
          </a:p>
        </p:txBody>
      </p:sp>
      <p:sp>
        <p:nvSpPr>
          <p:cNvPr id="12" name="TextBox 11"/>
          <p:cNvSpPr txBox="1"/>
          <p:nvPr/>
        </p:nvSpPr>
        <p:spPr>
          <a:xfrm>
            <a:off x="1127540" y="3140384"/>
            <a:ext cx="1042105" cy="646331"/>
          </a:xfrm>
          <a:prstGeom prst="rect">
            <a:avLst/>
          </a:prstGeom>
          <a:noFill/>
        </p:spPr>
        <p:txBody>
          <a:bodyPr wrap="square" rtlCol="0">
            <a:spAutoFit/>
          </a:bodyPr>
          <a:lstStyle/>
          <a:p>
            <a:pPr algn="ctr"/>
            <a:r>
              <a:rPr lang="en-US" dirty="0" smtClean="0">
                <a:latin typeface="Times New Roman" charset="0"/>
                <a:ea typeface="Times New Roman" charset="0"/>
                <a:cs typeface="Times New Roman" charset="0"/>
              </a:rPr>
              <a:t>Discount</a:t>
            </a:r>
            <a:br>
              <a:rPr lang="en-US" dirty="0" smtClean="0">
                <a:latin typeface="Times New Roman" charset="0"/>
                <a:ea typeface="Times New Roman" charset="0"/>
                <a:cs typeface="Times New Roman" charset="0"/>
              </a:rPr>
            </a:br>
            <a:r>
              <a:rPr lang="en-US" dirty="0" smtClean="0">
                <a:latin typeface="Times New Roman" charset="0"/>
                <a:ea typeface="Times New Roman" charset="0"/>
                <a:cs typeface="Times New Roman" charset="0"/>
              </a:rPr>
              <a:t>factor</a:t>
            </a:r>
            <a:endParaRPr 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83872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689094576"/>
              </p:ext>
            </p:extLst>
          </p:nvPr>
        </p:nvGraphicFramePr>
        <p:xfrm>
          <a:off x="2169645" y="270807"/>
          <a:ext cx="7794626" cy="638548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3728196" y="3003972"/>
            <a:ext cx="1301003" cy="584775"/>
          </a:xfrm>
          <a:prstGeom prst="rect">
            <a:avLst/>
          </a:prstGeom>
          <a:noFill/>
        </p:spPr>
        <p:txBody>
          <a:bodyPr wrap="square" rtlCol="0">
            <a:spAutoFit/>
          </a:bodyPr>
          <a:lstStyle/>
          <a:p>
            <a:r>
              <a:rPr lang="en-US" sz="1600" dirty="0" smtClean="0">
                <a:solidFill>
                  <a:srgbClr val="FF0000"/>
                </a:solidFill>
              </a:rPr>
              <a:t>U0-</a:t>
            </a:r>
            <a:r>
              <a:rPr lang="en-US" sz="1600" dirty="0">
                <a:solidFill>
                  <a:srgbClr val="FF0000"/>
                </a:solidFill>
              </a:rPr>
              <a:t>–</a:t>
            </a:r>
            <a:r>
              <a:rPr lang="en-US" sz="1600" dirty="0" smtClean="0">
                <a:solidFill>
                  <a:srgbClr val="FF0000"/>
                </a:solidFill>
              </a:rPr>
              <a:t>U1 = 0.5</a:t>
            </a:r>
            <a:br>
              <a:rPr lang="en-US" sz="1600" dirty="0" smtClean="0">
                <a:solidFill>
                  <a:srgbClr val="FF0000"/>
                </a:solidFill>
              </a:rPr>
            </a:br>
            <a:r>
              <a:rPr lang="en-US" sz="1600" dirty="0" smtClean="0">
                <a:solidFill>
                  <a:srgbClr val="FF0000"/>
                </a:solidFill>
              </a:rPr>
              <a:t>U1/U0 = 0.5</a:t>
            </a:r>
            <a:endParaRPr lang="en-US" sz="1600" dirty="0">
              <a:solidFill>
                <a:srgbClr val="FF0000"/>
              </a:solidFill>
            </a:endParaRPr>
          </a:p>
        </p:txBody>
      </p:sp>
      <p:sp>
        <p:nvSpPr>
          <p:cNvPr id="7" name="TextBox 6"/>
          <p:cNvSpPr txBox="1"/>
          <p:nvPr/>
        </p:nvSpPr>
        <p:spPr>
          <a:xfrm>
            <a:off x="2719667" y="4458944"/>
            <a:ext cx="1729586" cy="830997"/>
          </a:xfrm>
          <a:prstGeom prst="rect">
            <a:avLst/>
          </a:prstGeom>
          <a:noFill/>
        </p:spPr>
        <p:txBody>
          <a:bodyPr wrap="square" rtlCol="0">
            <a:spAutoFit/>
          </a:bodyPr>
          <a:lstStyle/>
          <a:p>
            <a:r>
              <a:rPr lang="en-US" sz="1600" dirty="0" smtClean="0">
                <a:solidFill>
                  <a:srgbClr val="0070C0"/>
                </a:solidFill>
              </a:rPr>
              <a:t>U0–U1 </a:t>
            </a:r>
            <a:r>
              <a:rPr lang="en-US" sz="1600" dirty="0">
                <a:solidFill>
                  <a:srgbClr val="0070C0"/>
                </a:solidFill>
              </a:rPr>
              <a:t>= </a:t>
            </a:r>
            <a:r>
              <a:rPr lang="en-US" sz="1600" dirty="0" smtClean="0">
                <a:solidFill>
                  <a:srgbClr val="0070C0"/>
                </a:solidFill>
              </a:rPr>
              <a:t>0.67</a:t>
            </a:r>
            <a:r>
              <a:rPr lang="en-US" sz="1600" dirty="0">
                <a:solidFill>
                  <a:srgbClr val="0070C0"/>
                </a:solidFill>
              </a:rPr>
              <a:t/>
            </a:r>
            <a:br>
              <a:rPr lang="en-US" sz="1600" dirty="0">
                <a:solidFill>
                  <a:srgbClr val="0070C0"/>
                </a:solidFill>
              </a:rPr>
            </a:br>
            <a:r>
              <a:rPr lang="en-US" sz="1600" dirty="0">
                <a:solidFill>
                  <a:srgbClr val="0070C0"/>
                </a:solidFill>
              </a:rPr>
              <a:t>U1/U0 = </a:t>
            </a:r>
            <a:r>
              <a:rPr lang="en-US" sz="1600" b="1" dirty="0" smtClean="0">
                <a:solidFill>
                  <a:srgbClr val="0070C0"/>
                </a:solidFill>
              </a:rPr>
              <a:t>0.33</a:t>
            </a:r>
            <a:endParaRPr lang="en-US" sz="1600" b="1" dirty="0">
              <a:solidFill>
                <a:srgbClr val="0070C0"/>
              </a:solidFill>
            </a:endParaRPr>
          </a:p>
          <a:p>
            <a:r>
              <a:rPr lang="en-US" sz="1600" dirty="0" smtClean="0"/>
              <a:t>Curve is </a:t>
            </a:r>
            <a:r>
              <a:rPr lang="en-US" sz="1600" b="1" dirty="0" smtClean="0"/>
              <a:t>STEEP</a:t>
            </a:r>
            <a:endParaRPr lang="en-US" sz="1600" b="1" dirty="0"/>
          </a:p>
        </p:txBody>
      </p:sp>
      <p:sp>
        <p:nvSpPr>
          <p:cNvPr id="9" name="TextBox 8"/>
          <p:cNvSpPr txBox="1"/>
          <p:nvPr/>
        </p:nvSpPr>
        <p:spPr>
          <a:xfrm>
            <a:off x="7019736" y="4712397"/>
            <a:ext cx="1699933" cy="830997"/>
          </a:xfrm>
          <a:prstGeom prst="rect">
            <a:avLst/>
          </a:prstGeom>
          <a:noFill/>
        </p:spPr>
        <p:txBody>
          <a:bodyPr wrap="square" rtlCol="0">
            <a:spAutoFit/>
          </a:bodyPr>
          <a:lstStyle/>
          <a:p>
            <a:r>
              <a:rPr lang="en-US" sz="1600" dirty="0" smtClean="0"/>
              <a:t>Curve is </a:t>
            </a:r>
            <a:r>
              <a:rPr lang="en-US" sz="1600" b="1" dirty="0" smtClean="0"/>
              <a:t>FLAT</a:t>
            </a:r>
          </a:p>
          <a:p>
            <a:r>
              <a:rPr lang="en-US" sz="1600" dirty="0" smtClean="0">
                <a:solidFill>
                  <a:srgbClr val="0070C0"/>
                </a:solidFill>
              </a:rPr>
              <a:t>U5—U4 </a:t>
            </a:r>
            <a:r>
              <a:rPr lang="en-US" sz="1600" dirty="0">
                <a:solidFill>
                  <a:srgbClr val="0070C0"/>
                </a:solidFill>
              </a:rPr>
              <a:t>= </a:t>
            </a:r>
            <a:r>
              <a:rPr lang="en-US" sz="1600" dirty="0" smtClean="0">
                <a:solidFill>
                  <a:srgbClr val="0070C0"/>
                </a:solidFill>
              </a:rPr>
              <a:t>0.02</a:t>
            </a:r>
            <a:r>
              <a:rPr lang="en-US" sz="1600" dirty="0">
                <a:solidFill>
                  <a:srgbClr val="0070C0"/>
                </a:solidFill>
              </a:rPr>
              <a:t/>
            </a:r>
            <a:br>
              <a:rPr lang="en-US" sz="1600" dirty="0">
                <a:solidFill>
                  <a:srgbClr val="0070C0"/>
                </a:solidFill>
              </a:rPr>
            </a:br>
            <a:r>
              <a:rPr lang="en-US" sz="1600" dirty="0">
                <a:solidFill>
                  <a:srgbClr val="0070C0"/>
                </a:solidFill>
              </a:rPr>
              <a:t>U5/U4 = </a:t>
            </a:r>
            <a:r>
              <a:rPr lang="en-US" sz="1600" b="1" dirty="0" smtClean="0">
                <a:solidFill>
                  <a:srgbClr val="0070C0"/>
                </a:solidFill>
              </a:rPr>
              <a:t>0.81</a:t>
            </a:r>
            <a:endParaRPr lang="en-US" sz="1600" b="1" dirty="0">
              <a:solidFill>
                <a:srgbClr val="0070C0"/>
              </a:solidFill>
            </a:endParaRPr>
          </a:p>
        </p:txBody>
      </p:sp>
      <p:sp>
        <p:nvSpPr>
          <p:cNvPr id="10" name="TextBox 9"/>
          <p:cNvSpPr txBox="1"/>
          <p:nvPr/>
        </p:nvSpPr>
        <p:spPr>
          <a:xfrm>
            <a:off x="5693855" y="5705440"/>
            <a:ext cx="1438465" cy="584775"/>
          </a:xfrm>
          <a:prstGeom prst="rect">
            <a:avLst/>
          </a:prstGeom>
          <a:noFill/>
        </p:spPr>
        <p:txBody>
          <a:bodyPr wrap="square" rtlCol="0">
            <a:spAutoFit/>
          </a:bodyPr>
          <a:lstStyle/>
          <a:p>
            <a:r>
              <a:rPr lang="en-US" sz="1600" dirty="0" smtClean="0">
                <a:solidFill>
                  <a:srgbClr val="FF0000"/>
                </a:solidFill>
              </a:rPr>
              <a:t>U5—U4 = 0.03</a:t>
            </a:r>
            <a:br>
              <a:rPr lang="en-US" sz="1600" dirty="0" smtClean="0">
                <a:solidFill>
                  <a:srgbClr val="FF0000"/>
                </a:solidFill>
              </a:rPr>
            </a:br>
            <a:r>
              <a:rPr lang="en-US" sz="1600" dirty="0" smtClean="0">
                <a:solidFill>
                  <a:srgbClr val="FF0000"/>
                </a:solidFill>
              </a:rPr>
              <a:t>U5/U4 = 0.5</a:t>
            </a:r>
            <a:endParaRPr lang="en-US" sz="1600" dirty="0">
              <a:solidFill>
                <a:srgbClr val="FF0000"/>
              </a:solidFill>
            </a:endParaRPr>
          </a:p>
        </p:txBody>
      </p:sp>
      <p:sp>
        <p:nvSpPr>
          <p:cNvPr id="11" name="TextBox 10"/>
          <p:cNvSpPr txBox="1"/>
          <p:nvPr/>
        </p:nvSpPr>
        <p:spPr>
          <a:xfrm>
            <a:off x="5243332" y="6507732"/>
            <a:ext cx="2141316" cy="369332"/>
          </a:xfrm>
          <a:prstGeom prst="rect">
            <a:avLst/>
          </a:prstGeom>
          <a:noFill/>
        </p:spPr>
        <p:txBody>
          <a:bodyPr wrap="square" rtlCol="0">
            <a:spAutoFit/>
          </a:bodyPr>
          <a:lstStyle/>
          <a:p>
            <a:r>
              <a:rPr lang="en-US" dirty="0" smtClean="0">
                <a:latin typeface="Times New Roman" charset="0"/>
                <a:ea typeface="Times New Roman" charset="0"/>
                <a:cs typeface="Times New Roman" charset="0"/>
              </a:rPr>
              <a:t>Days from present</a:t>
            </a:r>
            <a:endParaRPr lang="en-US" dirty="0">
              <a:latin typeface="Times New Roman" charset="0"/>
              <a:ea typeface="Times New Roman" charset="0"/>
              <a:cs typeface="Times New Roman" charset="0"/>
            </a:endParaRPr>
          </a:p>
        </p:txBody>
      </p:sp>
      <p:sp>
        <p:nvSpPr>
          <p:cNvPr id="12" name="TextBox 11"/>
          <p:cNvSpPr txBox="1"/>
          <p:nvPr/>
        </p:nvSpPr>
        <p:spPr>
          <a:xfrm>
            <a:off x="1115966" y="3140384"/>
            <a:ext cx="1053679" cy="646331"/>
          </a:xfrm>
          <a:prstGeom prst="rect">
            <a:avLst/>
          </a:prstGeom>
          <a:noFill/>
        </p:spPr>
        <p:txBody>
          <a:bodyPr wrap="square" rtlCol="0">
            <a:spAutoFit/>
          </a:bodyPr>
          <a:lstStyle/>
          <a:p>
            <a:pPr algn="ctr"/>
            <a:r>
              <a:rPr lang="en-US" dirty="0" smtClean="0">
                <a:latin typeface="Times New Roman" charset="0"/>
                <a:ea typeface="Times New Roman" charset="0"/>
                <a:cs typeface="Times New Roman" charset="0"/>
              </a:rPr>
              <a:t>Discount</a:t>
            </a:r>
            <a:br>
              <a:rPr lang="en-US" dirty="0" smtClean="0">
                <a:latin typeface="Times New Roman" charset="0"/>
                <a:ea typeface="Times New Roman" charset="0"/>
                <a:cs typeface="Times New Roman" charset="0"/>
              </a:rPr>
            </a:br>
            <a:r>
              <a:rPr lang="en-US" dirty="0" smtClean="0">
                <a:latin typeface="Times New Roman" charset="0"/>
                <a:ea typeface="Times New Roman" charset="0"/>
                <a:cs typeface="Times New Roman" charset="0"/>
              </a:rPr>
              <a:t>factor</a:t>
            </a:r>
            <a:endParaRPr 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192816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Model for biased agent</a:t>
            </a:r>
            <a:endParaRPr lang="en-US" dirty="0"/>
          </a:p>
        </p:txBody>
      </p:sp>
      <p:sp>
        <p:nvSpPr>
          <p:cNvPr id="3" name="Content Placeholder 2"/>
          <p:cNvSpPr>
            <a:spLocks noGrp="1"/>
          </p:cNvSpPr>
          <p:nvPr>
            <p:ph idx="1"/>
          </p:nvPr>
        </p:nvSpPr>
        <p:spPr/>
        <p:txBody>
          <a:bodyPr/>
          <a:lstStyle/>
          <a:p>
            <a:pPr marL="0" indent="0">
              <a:buNone/>
            </a:pPr>
            <a:r>
              <a:rPr lang="en-US" b="1" dirty="0" smtClean="0">
                <a:latin typeface="Calibri" charset="0"/>
                <a:ea typeface="Calibri" charset="0"/>
                <a:cs typeface="Calibri" charset="0"/>
              </a:rPr>
              <a:t>MDP model:</a:t>
            </a:r>
          </a:p>
          <a:p>
            <a:pPr marL="0" indent="0">
              <a:buNone/>
            </a:pPr>
            <a:endParaRPr lang="en-US" dirty="0" smtClean="0">
              <a:latin typeface="Calibri" charset="0"/>
              <a:ea typeface="Calibri" charset="0"/>
              <a:cs typeface="Calibri" charset="0"/>
            </a:endParaRPr>
          </a:p>
          <a:p>
            <a:pPr marL="0" indent="0">
              <a:buNone/>
            </a:pPr>
            <a:endParaRPr lang="en-US" dirty="0" smtClean="0">
              <a:latin typeface="Calibri" charset="0"/>
              <a:ea typeface="Calibri" charset="0"/>
              <a:cs typeface="Calibri" charset="0"/>
            </a:endParaRPr>
          </a:p>
          <a:p>
            <a:pPr marL="0" indent="0">
              <a:buNone/>
            </a:pPr>
            <a:endParaRPr lang="en-US" b="1" dirty="0" smtClean="0">
              <a:latin typeface="Calibri" charset="0"/>
              <a:ea typeface="Calibri" charset="0"/>
              <a:cs typeface="Calibri" charset="0"/>
            </a:endParaRPr>
          </a:p>
          <a:p>
            <a:pPr marL="0" indent="0">
              <a:buNone/>
            </a:pPr>
            <a:r>
              <a:rPr lang="en-US" b="1" dirty="0" smtClean="0">
                <a:latin typeface="Calibri" charset="0"/>
                <a:ea typeface="Calibri" charset="0"/>
                <a:cs typeface="Calibri" charset="0"/>
              </a:rPr>
              <a:t>MDP + </a:t>
            </a:r>
            <a:r>
              <a:rPr lang="en-US" b="1" dirty="0" err="1" smtClean="0">
                <a:latin typeface="Calibri" charset="0"/>
                <a:ea typeface="Calibri" charset="0"/>
                <a:cs typeface="Calibri" charset="0"/>
              </a:rPr>
              <a:t>Hyberbolic</a:t>
            </a:r>
            <a:r>
              <a:rPr lang="en-US" b="1" dirty="0" smtClean="0">
                <a:latin typeface="Calibri" charset="0"/>
                <a:ea typeface="Calibri" charset="0"/>
                <a:cs typeface="Calibri" charset="0"/>
              </a:rPr>
              <a:t> discounting </a:t>
            </a:r>
            <a:r>
              <a:rPr lang="en-US" dirty="0" smtClean="0">
                <a:latin typeface="Calibri" charset="0"/>
                <a:ea typeface="Calibri" charset="0"/>
                <a:cs typeface="Calibri" charset="0"/>
              </a:rPr>
              <a:t>(variable </a:t>
            </a:r>
            <a:r>
              <a:rPr lang="en-US" i="1" dirty="0" smtClean="0">
                <a:latin typeface="Calibri" charset="0"/>
                <a:ea typeface="Calibri" charset="0"/>
                <a:cs typeface="Calibri" charset="0"/>
              </a:rPr>
              <a:t>d</a:t>
            </a:r>
            <a:r>
              <a:rPr lang="en-US" dirty="0" smtClean="0">
                <a:latin typeface="Calibri" charset="0"/>
                <a:ea typeface="Calibri" charset="0"/>
                <a:cs typeface="Calibri" charset="0"/>
              </a:rPr>
              <a:t> for “delay” measures how far in the future the action </a:t>
            </a:r>
            <a:r>
              <a:rPr lang="en-US" i="1" dirty="0" smtClean="0">
                <a:latin typeface="Calibri" charset="0"/>
                <a:ea typeface="Calibri" charset="0"/>
                <a:cs typeface="Calibri" charset="0"/>
              </a:rPr>
              <a:t>a</a:t>
            </a:r>
            <a:r>
              <a:rPr lang="en-US" dirty="0" smtClean="0">
                <a:latin typeface="Calibri" charset="0"/>
                <a:ea typeface="Calibri" charset="0"/>
                <a:cs typeface="Calibri" charset="0"/>
              </a:rPr>
              <a:t> would take place):</a:t>
            </a:r>
          </a:p>
          <a:p>
            <a:pPr marL="0" indent="0">
              <a:buNone/>
            </a:pPr>
            <a:endParaRPr lang="en-US" dirty="0" smtClean="0">
              <a:latin typeface="Calibri" charset="0"/>
              <a:ea typeface="Calibri" charset="0"/>
              <a:cs typeface="Calibri" charset="0"/>
            </a:endParaRPr>
          </a:p>
          <a:p>
            <a:pPr marL="0" indent="0">
              <a:buNone/>
            </a:pPr>
            <a:endParaRPr lang="en-US" dirty="0" smtClean="0">
              <a:latin typeface="Times" charset="0"/>
              <a:ea typeface="Times" charset="0"/>
              <a:cs typeface="Times" charset="0"/>
            </a:endParaRPr>
          </a:p>
          <a:p>
            <a:endParaRPr lang="en-US" dirty="0"/>
          </a:p>
        </p:txBody>
      </p:sp>
      <p:pic>
        <p:nvPicPr>
          <p:cNvPr id="4" name="Picture 3"/>
          <p:cNvPicPr>
            <a:picLocks noChangeAspect="1"/>
          </p:cNvPicPr>
          <p:nvPr/>
        </p:nvPicPr>
        <p:blipFill>
          <a:blip r:embed="rId2"/>
          <a:stretch>
            <a:fillRect/>
          </a:stretch>
        </p:blipFill>
        <p:spPr>
          <a:xfrm>
            <a:off x="1461459" y="15894745"/>
            <a:ext cx="5676900" cy="914400"/>
          </a:xfrm>
          <a:prstGeom prst="rect">
            <a:avLst/>
          </a:prstGeom>
        </p:spPr>
      </p:pic>
      <p:pic>
        <p:nvPicPr>
          <p:cNvPr id="5" name="Picture 4"/>
          <p:cNvPicPr>
            <a:picLocks noChangeAspect="1"/>
          </p:cNvPicPr>
          <p:nvPr/>
        </p:nvPicPr>
        <p:blipFill rotWithShape="1">
          <a:blip r:embed="rId3"/>
          <a:srcRect t="1" b="9756"/>
          <a:stretch/>
        </p:blipFill>
        <p:spPr>
          <a:xfrm>
            <a:off x="7371646" y="15894745"/>
            <a:ext cx="5143500" cy="618893"/>
          </a:xfrm>
          <a:prstGeom prst="rect">
            <a:avLst/>
          </a:prstGeom>
        </p:spPr>
      </p:pic>
      <p:pic>
        <p:nvPicPr>
          <p:cNvPr id="12" name="Picture 11"/>
          <p:cNvPicPr>
            <a:picLocks noChangeAspect="1"/>
          </p:cNvPicPr>
          <p:nvPr/>
        </p:nvPicPr>
        <p:blipFill>
          <a:blip r:embed="rId4"/>
          <a:stretch>
            <a:fillRect/>
          </a:stretch>
        </p:blipFill>
        <p:spPr>
          <a:xfrm>
            <a:off x="3536202" y="1825625"/>
            <a:ext cx="6734361" cy="813547"/>
          </a:xfrm>
          <a:prstGeom prst="rect">
            <a:avLst/>
          </a:prstGeom>
        </p:spPr>
      </p:pic>
      <p:pic>
        <p:nvPicPr>
          <p:cNvPr id="14" name="Picture 13"/>
          <p:cNvPicPr>
            <a:picLocks noChangeAspect="1"/>
          </p:cNvPicPr>
          <p:nvPr/>
        </p:nvPicPr>
        <p:blipFill>
          <a:blip r:embed="rId5"/>
          <a:stretch>
            <a:fillRect/>
          </a:stretch>
        </p:blipFill>
        <p:spPr>
          <a:xfrm>
            <a:off x="3536202" y="2774109"/>
            <a:ext cx="4418182" cy="360000"/>
          </a:xfrm>
          <a:prstGeom prst="rect">
            <a:avLst/>
          </a:prstGeom>
        </p:spPr>
      </p:pic>
      <p:pic>
        <p:nvPicPr>
          <p:cNvPr id="15" name="Picture 14"/>
          <p:cNvPicPr>
            <a:picLocks noChangeAspect="1"/>
          </p:cNvPicPr>
          <p:nvPr/>
        </p:nvPicPr>
        <p:blipFill>
          <a:blip r:embed="rId6"/>
          <a:stretch>
            <a:fillRect/>
          </a:stretch>
        </p:blipFill>
        <p:spPr>
          <a:xfrm>
            <a:off x="2320696" y="4802467"/>
            <a:ext cx="7550608" cy="864000"/>
          </a:xfrm>
          <a:prstGeom prst="rect">
            <a:avLst/>
          </a:prstGeom>
        </p:spPr>
      </p:pic>
    </p:spTree>
    <p:extLst>
      <p:ext uri="{BB962C8B-B14F-4D97-AF65-F5344CB8AC3E}">
        <p14:creationId xmlns:p14="http://schemas.microsoft.com/office/powerpoint/2010/main" val="13975897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Goal for examples and experiments</a:t>
            </a:r>
            <a:endParaRPr lang="en-US" dirty="0"/>
          </a:p>
        </p:txBody>
      </p:sp>
      <p:sp>
        <p:nvSpPr>
          <p:cNvPr id="3" name="Content Placeholder 2"/>
          <p:cNvSpPr>
            <a:spLocks noGrp="1"/>
          </p:cNvSpPr>
          <p:nvPr>
            <p:ph idx="1"/>
          </p:nvPr>
        </p:nvSpPr>
        <p:spPr/>
        <p:txBody>
          <a:bodyPr/>
          <a:lstStyle/>
          <a:p>
            <a:r>
              <a:rPr lang="en-US" dirty="0"/>
              <a:t>S</a:t>
            </a:r>
            <a:r>
              <a:rPr lang="en-US" dirty="0" smtClean="0"/>
              <a:t>how that ignoring biases (assuming optimality) leads to mistakes in learning preferences</a:t>
            </a:r>
          </a:p>
          <a:p>
            <a:endParaRPr lang="en-US" dirty="0" smtClean="0"/>
          </a:p>
          <a:p>
            <a:r>
              <a:rPr lang="en-US" dirty="0" smtClean="0"/>
              <a:t>Mistakes occur in simple, uncontrived, everyday scenarios. </a:t>
            </a:r>
            <a:endParaRPr lang="en-US" dirty="0"/>
          </a:p>
        </p:txBody>
      </p:sp>
    </p:spTree>
    <p:extLst>
      <p:ext uri="{BB962C8B-B14F-4D97-AF65-F5344CB8AC3E}">
        <p14:creationId xmlns:p14="http://schemas.microsoft.com/office/powerpoint/2010/main" val="17519277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907702147"/>
              </p:ext>
            </p:extLst>
          </p:nvPr>
        </p:nvGraphicFramePr>
        <p:xfrm>
          <a:off x="1524001" y="0"/>
          <a:ext cx="8071195" cy="6908900"/>
        </p:xfrm>
        <a:graphic>
          <a:graphicData uri="http://schemas.openxmlformats.org/drawingml/2006/table">
            <a:tbl>
              <a:tblPr>
                <a:tableStyleId>{7E9639D4-E3E2-4D34-9284-5A2195B3D0D7}</a:tableStyleId>
              </a:tblPr>
              <a:tblGrid>
                <a:gridCol w="733745"/>
                <a:gridCol w="733745"/>
                <a:gridCol w="733745"/>
                <a:gridCol w="733745"/>
                <a:gridCol w="733745"/>
                <a:gridCol w="733745"/>
                <a:gridCol w="733745"/>
                <a:gridCol w="733745"/>
                <a:gridCol w="733745"/>
                <a:gridCol w="733745"/>
                <a:gridCol w="733745"/>
              </a:tblGrid>
              <a:tr h="526316">
                <a:tc>
                  <a:txBody>
                    <a:bodyPr/>
                    <a:lstStyle/>
                    <a:p>
                      <a:pPr algn="ctr"/>
                      <a:endParaRPr lang="en-US" sz="1200" dirty="0"/>
                    </a:p>
                  </a:txBody>
                  <a:tcPr marL="87270" marR="87270" marT="43636" marB="43636" anchor="ctr"/>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lnR w="12700" cap="flat" cmpd="sng" algn="ctr">
                      <a:solidFill>
                        <a:schemeClr val="tx1"/>
                      </a:solidFill>
                      <a:prstDash val="solid"/>
                      <a:round/>
                      <a:headEnd type="none" w="med" len="med"/>
                      <a:tailEnd type="none" w="med" len="med"/>
                    </a:lnR>
                    <a:noFill/>
                  </a:tcPr>
                </a:tc>
                <a:tc>
                  <a:txBody>
                    <a:bodyPr/>
                    <a:lstStyle/>
                    <a:p>
                      <a:endParaRPr lang="en-US"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60000"/>
                        <a:lumOff val="40000"/>
                      </a:schemeClr>
                    </a:solidFill>
                  </a:tcPr>
                </a:tc>
                <a:tc>
                  <a:txBody>
                    <a:bodyPr/>
                    <a:lstStyle/>
                    <a:p>
                      <a:endParaRPr lang="en-US" dirty="0"/>
                    </a:p>
                  </a:txBody>
                  <a:tcPr marL="87270" marR="87270" marT="43636" marB="43636">
                    <a:lnL w="12700" cap="flat" cmpd="sng" algn="ctr">
                      <a:solidFill>
                        <a:schemeClr val="tx1"/>
                      </a:solidFill>
                      <a:prstDash val="solid"/>
                      <a:round/>
                      <a:headEnd type="none" w="med" len="med"/>
                      <a:tailEnd type="none" w="med" len="med"/>
                    </a:lnL>
                    <a:noFill/>
                  </a:tcPr>
                </a:tc>
                <a:tc>
                  <a:txBody>
                    <a:bodyPr/>
                    <a:lstStyle/>
                    <a:p>
                      <a:endParaRPr lang="en-US" dirty="0"/>
                    </a:p>
                  </a:txBody>
                  <a:tcPr marL="87270" marR="87270" marT="43636" marB="43636">
                    <a:solidFill>
                      <a:schemeClr val="bg1"/>
                    </a:solidFill>
                  </a:tcPr>
                </a:tc>
                <a:tc>
                  <a:txBody>
                    <a:bodyPr/>
                    <a:lstStyle/>
                    <a:p>
                      <a:endParaRPr lang="en-US" dirty="0"/>
                    </a:p>
                  </a:txBody>
                  <a:tcPr marL="87270" marR="87270" marT="43636" marB="43636">
                    <a:solidFill>
                      <a:schemeClr val="bg1"/>
                    </a:solidFill>
                  </a:tcPr>
                </a:tc>
                <a:tc>
                  <a:txBody>
                    <a:bodyPr/>
                    <a:lstStyle/>
                    <a:p>
                      <a:endParaRPr lang="en-US" dirty="0"/>
                    </a:p>
                  </a:txBody>
                  <a:tcPr marL="87270" marR="87270" marT="43636" marB="43636">
                    <a:solidFill>
                      <a:schemeClr val="bg1"/>
                    </a:solid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noFill/>
                  </a:tcPr>
                </a:tc>
                <a:tc>
                  <a:txBody>
                    <a:bodyPr/>
                    <a:lstStyle/>
                    <a:p>
                      <a:pPr algn="ctr"/>
                      <a:endParaRPr lang="en-US" sz="1700" dirty="0"/>
                    </a:p>
                  </a:txBody>
                  <a:tcPr marL="87270" marR="87270" marT="43636" marB="43636">
                    <a:lnT w="12700" cap="flat" cmpd="sng" algn="ctr">
                      <a:solidFill>
                        <a:schemeClr val="tx1"/>
                      </a:solidFill>
                      <a:prstDash val="solid"/>
                      <a:round/>
                      <a:headEnd type="none" w="med" len="med"/>
                      <a:tailEnd type="none" w="med" len="med"/>
                    </a:lnT>
                    <a:solidFill>
                      <a:schemeClr val="bg1">
                        <a:lumMod val="75000"/>
                      </a:schemeClr>
                    </a:solidFill>
                  </a:tcPr>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r>
                        <a:rPr lang="en-US" sz="1500" dirty="0" smtClean="0"/>
                        <a:t>Donut</a:t>
                      </a:r>
                      <a:br>
                        <a:rPr lang="en-US" sz="1500" dirty="0" smtClean="0"/>
                      </a:br>
                      <a:r>
                        <a:rPr lang="en-US" sz="1500" dirty="0" smtClean="0"/>
                        <a:t>North</a:t>
                      </a:r>
                      <a:endParaRPr lang="en-US" sz="1500" dirty="0"/>
                    </a:p>
                  </a:txBody>
                  <a:tcPr marL="87270" marR="87270" marT="43636" marB="43636">
                    <a:lnB w="12700" cap="flat" cmpd="sng" algn="ctr">
                      <a:solidFill>
                        <a:schemeClr val="tx1"/>
                      </a:solidFill>
                      <a:prstDash val="solid"/>
                      <a:round/>
                      <a:headEnd type="none" w="med" len="med"/>
                      <a:tailEnd type="none" w="med" len="med"/>
                    </a:lnB>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600" dirty="0"/>
                    </a:p>
                  </a:txBody>
                  <a:tcPr marL="87270" marR="87270" marT="43636" marB="43636">
                    <a:lnR w="12700" cap="flat" cmpd="sng" algn="ctr">
                      <a:solidFill>
                        <a:schemeClr val="tx1"/>
                      </a:solidFill>
                      <a:prstDash val="solid"/>
                      <a:round/>
                      <a:headEnd type="none" w="med" len="med"/>
                      <a:tailEnd type="none" w="med" len="med"/>
                    </a:lnR>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lnT w="12700" cap="flat" cmpd="sng" algn="ctr">
                      <a:solidFill>
                        <a:schemeClr val="tx1"/>
                      </a:solidFill>
                      <a:prstDash val="solid"/>
                      <a:round/>
                      <a:headEnd type="none" w="med" len="med"/>
                      <a:tailEnd type="none" w="med" len="med"/>
                    </a:lnT>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lnR w="12700" cap="flat" cmpd="sng" algn="ctr">
                      <a:solidFill>
                        <a:schemeClr val="tx1"/>
                      </a:solidFill>
                      <a:prstDash val="solid"/>
                      <a:round/>
                      <a:headEnd type="none" w="med" len="med"/>
                      <a:tailEnd type="none" w="med" len="med"/>
                    </a:lnR>
                    <a:solidFill>
                      <a:schemeClr val="bg1"/>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solidFill>
                      <a:schemeClr val="bg1"/>
                    </a:solidFill>
                  </a:tcPr>
                </a:tc>
                <a:tc>
                  <a:txBody>
                    <a:bodyPr/>
                    <a:lstStyle/>
                    <a:p>
                      <a:endParaRPr lang="en-US" sz="1700" dirty="0"/>
                    </a:p>
                  </a:txBody>
                  <a:tcPr marL="87270" marR="87270" marT="43636" marB="43636">
                    <a:solidFill>
                      <a:schemeClr val="bg1"/>
                    </a:solid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r"/>
                      <a:endParaRPr lang="en-US" sz="1900" dirty="0"/>
                    </a:p>
                  </a:txBody>
                  <a:tcPr marL="87270" marR="87270" marT="43636" marB="43636" anchor="ctr">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lnT w="12700" cap="flat" cmpd="sng" algn="ctr">
                      <a:solidFill>
                        <a:schemeClr val="tx1"/>
                      </a:solidFill>
                      <a:prstDash val="solid"/>
                      <a:round/>
                      <a:headEnd type="none" w="med" len="med"/>
                      <a:tailEnd type="none" w="med" len="med"/>
                    </a:lnT>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r>
              <a:tr h="526316">
                <a:tc>
                  <a:txBody>
                    <a:bodyPr/>
                    <a:lstStyle/>
                    <a:p>
                      <a:r>
                        <a:rPr lang="en-US" sz="1600" dirty="0" smtClean="0"/>
                        <a:t>Donut South</a:t>
                      </a:r>
                      <a:endParaRPr lang="en-US" sz="1600" dirty="0"/>
                    </a:p>
                  </a:txBody>
                  <a:tcPr marL="87270" marR="87270" marT="43636" marB="43636" anchor="ctr">
                    <a:lnR w="12700" cap="flat" cmpd="sng" algn="ctr">
                      <a:solidFill>
                        <a:schemeClr val="tx1"/>
                      </a:solidFill>
                      <a:prstDash val="solid"/>
                      <a:round/>
                      <a:headEnd type="none" w="med" len="med"/>
                      <a:tailEnd type="none" w="med" len="med"/>
                    </a:lnR>
                  </a:tcPr>
                </a:tc>
                <a:tc>
                  <a:txBody>
                    <a:bodyPr/>
                    <a:lstStyle/>
                    <a:p>
                      <a:pPr algn="r"/>
                      <a:endParaRPr lang="en-US" sz="1900" dirty="0"/>
                    </a:p>
                  </a:txBody>
                  <a:tcPr marL="87270" marR="87270" marT="43636" marB="436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algn="r"/>
                      <a:endParaRPr lang="en-US" sz="1900" dirty="0"/>
                    </a:p>
                  </a:txBody>
                  <a:tcPr marL="87270" marR="87270" marT="43636" marB="43636" anchor="ctr">
                    <a:lnL w="12700" cap="flat" cmpd="sng" algn="ctr">
                      <a:solidFill>
                        <a:schemeClr val="tx1"/>
                      </a:solidFill>
                      <a:prstDash val="solid"/>
                      <a:round/>
                      <a:headEnd type="none" w="med" len="med"/>
                      <a:tailEnd type="none" w="med" len="med"/>
                    </a:lnL>
                    <a:no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300" dirty="0"/>
                    </a:p>
                  </a:txBody>
                  <a:tcPr marL="87270" marR="87270" marT="43636" marB="43636">
                    <a:solidFill>
                      <a:schemeClr val="bg1">
                        <a:lumMod val="75000"/>
                      </a:schemeClr>
                    </a:solid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lnT w="12700" cap="flat" cmpd="sng" algn="ctr">
                      <a:solidFill>
                        <a:schemeClr val="tx1"/>
                      </a:solidFill>
                      <a:prstDash val="solid"/>
                      <a:round/>
                      <a:headEnd type="none" w="med" len="med"/>
                      <a:tailEnd type="none" w="med" len="med"/>
                    </a:lnT>
                  </a:tcPr>
                </a:tc>
                <a:tc>
                  <a:txBody>
                    <a:bodyPr/>
                    <a:lstStyle/>
                    <a:p>
                      <a:pPr algn="r"/>
                      <a:endParaRPr lang="en-US" sz="1900" dirty="0"/>
                    </a:p>
                  </a:txBody>
                  <a:tcPr marL="87270" marR="87270" marT="43636" marB="43636" anchor="ct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300" dirty="0"/>
                    </a:p>
                  </a:txBody>
                  <a:tcPr marL="87270" marR="87270" marT="43636" marB="43636">
                    <a:solidFill>
                      <a:schemeClr val="bg1">
                        <a:lumMod val="75000"/>
                      </a:schemeClr>
                    </a:solid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r>
            </a:tbl>
          </a:graphicData>
        </a:graphic>
      </p:graphicFrame>
      <p:sp>
        <p:nvSpPr>
          <p:cNvPr id="61" name="TextBox 60"/>
          <p:cNvSpPr txBox="1"/>
          <p:nvPr/>
        </p:nvSpPr>
        <p:spPr>
          <a:xfrm>
            <a:off x="2289065" y="160428"/>
            <a:ext cx="2352101" cy="1338828"/>
          </a:xfrm>
          <a:prstGeom prst="rect">
            <a:avLst/>
          </a:prstGeom>
          <a:noFill/>
        </p:spPr>
        <p:txBody>
          <a:bodyPr wrap="square" rtlCol="0">
            <a:spAutoFit/>
          </a:bodyPr>
          <a:lstStyle/>
          <a:p>
            <a:pPr>
              <a:lnSpc>
                <a:spcPct val="150000"/>
              </a:lnSpc>
            </a:pPr>
            <a:r>
              <a:rPr lang="en-US" dirty="0"/>
              <a:t>Vegetarian Salad Bar</a:t>
            </a:r>
          </a:p>
          <a:p>
            <a:pPr>
              <a:lnSpc>
                <a:spcPct val="150000"/>
              </a:lnSpc>
            </a:pPr>
            <a:r>
              <a:rPr lang="en-US" dirty="0"/>
              <a:t>Donut Chain Store</a:t>
            </a:r>
          </a:p>
          <a:p>
            <a:pPr>
              <a:lnSpc>
                <a:spcPct val="150000"/>
              </a:lnSpc>
            </a:pPr>
            <a:r>
              <a:rPr lang="en-US" dirty="0"/>
              <a:t>Noodle Shop</a:t>
            </a:r>
          </a:p>
        </p:txBody>
      </p:sp>
      <p:sp>
        <p:nvSpPr>
          <p:cNvPr id="41" name="TextBox 40"/>
          <p:cNvSpPr txBox="1"/>
          <p:nvPr/>
        </p:nvSpPr>
        <p:spPr>
          <a:xfrm>
            <a:off x="5680917" y="5985570"/>
            <a:ext cx="1427019" cy="923330"/>
          </a:xfrm>
          <a:prstGeom prst="rect">
            <a:avLst/>
          </a:prstGeom>
          <a:noFill/>
        </p:spPr>
        <p:txBody>
          <a:bodyPr wrap="square" rtlCol="0">
            <a:spAutoFit/>
          </a:bodyPr>
          <a:lstStyle/>
          <a:p>
            <a:r>
              <a:rPr lang="en-US">
                <a:solidFill>
                  <a:schemeClr val="accent3">
                    <a:lumMod val="50000"/>
                  </a:schemeClr>
                </a:solidFill>
              </a:rPr>
              <a:t>Bob’s starting point</a:t>
            </a:r>
            <a:endParaRPr lang="en-US" dirty="0">
              <a:solidFill>
                <a:schemeClr val="accent3">
                  <a:lumMod val="50000"/>
                </a:schemeClr>
              </a:solidFill>
            </a:endParaRPr>
          </a:p>
        </p:txBody>
      </p:sp>
      <p:grpSp>
        <p:nvGrpSpPr>
          <p:cNvPr id="3" name="Group 2"/>
          <p:cNvGrpSpPr/>
          <p:nvPr/>
        </p:nvGrpSpPr>
        <p:grpSpPr>
          <a:xfrm>
            <a:off x="1734276" y="234339"/>
            <a:ext cx="554788" cy="1183867"/>
            <a:chOff x="381000" y="1128889"/>
            <a:chExt cx="554788" cy="1183867"/>
          </a:xfrm>
        </p:grpSpPr>
        <p:sp>
          <p:nvSpPr>
            <p:cNvPr id="2" name="Rectangle 1"/>
            <p:cNvSpPr/>
            <p:nvPr/>
          </p:nvSpPr>
          <p:spPr>
            <a:xfrm>
              <a:off x="381000" y="1128889"/>
              <a:ext cx="554788" cy="389309"/>
            </a:xfrm>
            <a:prstGeom prst="rect">
              <a:avLst/>
            </a:prstGeom>
            <a:solidFill>
              <a:schemeClr val="accent6">
                <a:lumMod val="60000"/>
                <a:lumOff val="4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sp>
          <p:nvSpPr>
            <p:cNvPr id="24" name="Rectangle 23"/>
            <p:cNvSpPr/>
            <p:nvPr/>
          </p:nvSpPr>
          <p:spPr>
            <a:xfrm>
              <a:off x="381000" y="1518198"/>
              <a:ext cx="554788" cy="389309"/>
            </a:xfrm>
            <a:prstGeom prst="rect">
              <a:avLst/>
            </a:prstGeom>
            <a:solidFill>
              <a:schemeClr val="accent2">
                <a:lumMod val="5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sp>
          <p:nvSpPr>
            <p:cNvPr id="25" name="Rectangle 24"/>
            <p:cNvSpPr/>
            <p:nvPr/>
          </p:nvSpPr>
          <p:spPr>
            <a:xfrm>
              <a:off x="381000" y="1923447"/>
              <a:ext cx="554788" cy="389309"/>
            </a:xfrm>
            <a:prstGeom prst="rect">
              <a:avLst/>
            </a:prstGeom>
            <a:solidFill>
              <a:schemeClr val="accent4">
                <a:lumMod val="40000"/>
                <a:lumOff val="6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grpSp>
      <p:cxnSp>
        <p:nvCxnSpPr>
          <p:cNvPr id="19" name="Straight Arrow Connector 18"/>
          <p:cNvCxnSpPr/>
          <p:nvPr/>
        </p:nvCxnSpPr>
        <p:spPr>
          <a:xfrm flipV="1">
            <a:off x="5519936" y="5301208"/>
            <a:ext cx="0" cy="1301766"/>
          </a:xfrm>
          <a:prstGeom prst="straightConnector1">
            <a:avLst/>
          </a:prstGeom>
          <a:ln w="38100" cmpd="sng">
            <a:solidFill>
              <a:srgbClr val="008000"/>
            </a:solidFill>
            <a:prstDash val="dot"/>
            <a:headEnd type="ova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V="1">
            <a:off x="5500831" y="3846287"/>
            <a:ext cx="0" cy="1423741"/>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H="1" flipV="1">
            <a:off x="5069698" y="2438929"/>
            <a:ext cx="450239" cy="22452"/>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flipV="1">
            <a:off x="5500831" y="2497667"/>
            <a:ext cx="0" cy="1837710"/>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3465115" y="2262068"/>
            <a:ext cx="1427019" cy="646331"/>
          </a:xfrm>
          <a:prstGeom prst="rect">
            <a:avLst/>
          </a:prstGeom>
          <a:noFill/>
        </p:spPr>
        <p:txBody>
          <a:bodyPr wrap="square" rtlCol="0">
            <a:spAutoFit/>
          </a:bodyPr>
          <a:lstStyle/>
          <a:p>
            <a:r>
              <a:rPr lang="en-US">
                <a:solidFill>
                  <a:schemeClr val="accent3">
                    <a:lumMod val="50000"/>
                  </a:schemeClr>
                </a:solidFill>
              </a:rPr>
              <a:t>Bob eats here</a:t>
            </a:r>
            <a:endParaRPr lang="en-US" dirty="0">
              <a:solidFill>
                <a:schemeClr val="accent3">
                  <a:lumMod val="50000"/>
                </a:schemeClr>
              </a:solidFill>
            </a:endParaRPr>
          </a:p>
        </p:txBody>
      </p:sp>
    </p:spTree>
    <p:extLst>
      <p:ext uri="{BB962C8B-B14F-4D97-AF65-F5344CB8AC3E}">
        <p14:creationId xmlns:p14="http://schemas.microsoft.com/office/powerpoint/2010/main" val="9793173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nvPr>
        </p:nvGraphicFramePr>
        <p:xfrm>
          <a:off x="1524001" y="0"/>
          <a:ext cx="8071195" cy="6908900"/>
        </p:xfrm>
        <a:graphic>
          <a:graphicData uri="http://schemas.openxmlformats.org/drawingml/2006/table">
            <a:tbl>
              <a:tblPr>
                <a:tableStyleId>{7E9639D4-E3E2-4D34-9284-5A2195B3D0D7}</a:tableStyleId>
              </a:tblPr>
              <a:tblGrid>
                <a:gridCol w="733745"/>
                <a:gridCol w="733745"/>
                <a:gridCol w="733745"/>
                <a:gridCol w="733745"/>
                <a:gridCol w="733745"/>
                <a:gridCol w="733745"/>
                <a:gridCol w="733745"/>
                <a:gridCol w="733745"/>
                <a:gridCol w="733745"/>
                <a:gridCol w="733745"/>
                <a:gridCol w="733745"/>
              </a:tblGrid>
              <a:tr h="526316">
                <a:tc>
                  <a:txBody>
                    <a:bodyPr/>
                    <a:lstStyle/>
                    <a:p>
                      <a:pPr algn="ctr"/>
                      <a:endParaRPr lang="en-US" sz="1200" dirty="0"/>
                    </a:p>
                  </a:txBody>
                  <a:tcPr marL="87270" marR="87270" marT="43636" marB="43636" anchor="ctr"/>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lnR w="12700" cap="flat" cmpd="sng" algn="ctr">
                      <a:solidFill>
                        <a:schemeClr val="tx1"/>
                      </a:solidFill>
                      <a:prstDash val="solid"/>
                      <a:round/>
                      <a:headEnd type="none" w="med" len="med"/>
                      <a:tailEnd type="none" w="med" len="med"/>
                    </a:lnR>
                    <a:noFill/>
                  </a:tcPr>
                </a:tc>
                <a:tc>
                  <a:txBody>
                    <a:bodyPr/>
                    <a:lstStyle/>
                    <a:p>
                      <a:endParaRPr lang="en-US"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60000"/>
                        <a:lumOff val="40000"/>
                      </a:schemeClr>
                    </a:solidFill>
                  </a:tcPr>
                </a:tc>
                <a:tc>
                  <a:txBody>
                    <a:bodyPr/>
                    <a:lstStyle/>
                    <a:p>
                      <a:endParaRPr lang="en-US" dirty="0"/>
                    </a:p>
                  </a:txBody>
                  <a:tcPr marL="87270" marR="87270" marT="43636" marB="43636">
                    <a:lnL w="12700" cap="flat" cmpd="sng" algn="ctr">
                      <a:solidFill>
                        <a:schemeClr val="tx1"/>
                      </a:solidFill>
                      <a:prstDash val="solid"/>
                      <a:round/>
                      <a:headEnd type="none" w="med" len="med"/>
                      <a:tailEnd type="none" w="med" len="med"/>
                    </a:lnL>
                    <a:noFill/>
                  </a:tcPr>
                </a:tc>
                <a:tc>
                  <a:txBody>
                    <a:bodyPr/>
                    <a:lstStyle/>
                    <a:p>
                      <a:endParaRPr lang="en-US" dirty="0"/>
                    </a:p>
                  </a:txBody>
                  <a:tcPr marL="87270" marR="87270" marT="43636" marB="43636">
                    <a:solidFill>
                      <a:schemeClr val="bg1"/>
                    </a:solidFill>
                  </a:tcPr>
                </a:tc>
                <a:tc>
                  <a:txBody>
                    <a:bodyPr/>
                    <a:lstStyle/>
                    <a:p>
                      <a:endParaRPr lang="en-US" dirty="0"/>
                    </a:p>
                  </a:txBody>
                  <a:tcPr marL="87270" marR="87270" marT="43636" marB="43636">
                    <a:solidFill>
                      <a:schemeClr val="bg1"/>
                    </a:solidFill>
                  </a:tcPr>
                </a:tc>
                <a:tc>
                  <a:txBody>
                    <a:bodyPr/>
                    <a:lstStyle/>
                    <a:p>
                      <a:endParaRPr lang="en-US" dirty="0"/>
                    </a:p>
                  </a:txBody>
                  <a:tcPr marL="87270" marR="87270" marT="43636" marB="43636">
                    <a:solidFill>
                      <a:schemeClr val="bg1"/>
                    </a:solid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noFill/>
                  </a:tcPr>
                </a:tc>
                <a:tc>
                  <a:txBody>
                    <a:bodyPr/>
                    <a:lstStyle/>
                    <a:p>
                      <a:pPr algn="ctr"/>
                      <a:endParaRPr lang="en-US" sz="1700" dirty="0"/>
                    </a:p>
                  </a:txBody>
                  <a:tcPr marL="87270" marR="87270" marT="43636" marB="43636">
                    <a:lnT w="12700" cap="flat" cmpd="sng" algn="ctr">
                      <a:solidFill>
                        <a:schemeClr val="tx1"/>
                      </a:solidFill>
                      <a:prstDash val="solid"/>
                      <a:round/>
                      <a:headEnd type="none" w="med" len="med"/>
                      <a:tailEnd type="none" w="med" len="med"/>
                    </a:lnT>
                    <a:solidFill>
                      <a:schemeClr val="bg1">
                        <a:lumMod val="75000"/>
                      </a:schemeClr>
                    </a:solidFill>
                  </a:tcPr>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r>
                        <a:rPr lang="en-US" sz="1500" dirty="0" smtClean="0"/>
                        <a:t>Donut</a:t>
                      </a:r>
                      <a:br>
                        <a:rPr lang="en-US" sz="1500" dirty="0" smtClean="0"/>
                      </a:br>
                      <a:r>
                        <a:rPr lang="en-US" sz="1500" dirty="0" smtClean="0"/>
                        <a:t>North</a:t>
                      </a:r>
                      <a:endParaRPr lang="en-US" sz="1500" dirty="0"/>
                    </a:p>
                  </a:txBody>
                  <a:tcPr marL="87270" marR="87270" marT="43636" marB="43636">
                    <a:lnB w="12700" cap="flat" cmpd="sng" algn="ctr">
                      <a:solidFill>
                        <a:schemeClr val="tx1"/>
                      </a:solidFill>
                      <a:prstDash val="solid"/>
                      <a:round/>
                      <a:headEnd type="none" w="med" len="med"/>
                      <a:tailEnd type="none" w="med" len="med"/>
                    </a:lnB>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600" dirty="0"/>
                    </a:p>
                  </a:txBody>
                  <a:tcPr marL="87270" marR="87270" marT="43636" marB="43636">
                    <a:lnR w="12700" cap="flat" cmpd="sng" algn="ctr">
                      <a:solidFill>
                        <a:schemeClr val="tx1"/>
                      </a:solidFill>
                      <a:prstDash val="solid"/>
                      <a:round/>
                      <a:headEnd type="none" w="med" len="med"/>
                      <a:tailEnd type="none" w="med" len="med"/>
                    </a:lnR>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lnT w="12700" cap="flat" cmpd="sng" algn="ctr">
                      <a:solidFill>
                        <a:schemeClr val="tx1"/>
                      </a:solidFill>
                      <a:prstDash val="solid"/>
                      <a:round/>
                      <a:headEnd type="none" w="med" len="med"/>
                      <a:tailEnd type="none" w="med" len="med"/>
                    </a:lnT>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lnR w="12700" cap="flat" cmpd="sng" algn="ctr">
                      <a:solidFill>
                        <a:schemeClr val="tx1"/>
                      </a:solidFill>
                      <a:prstDash val="solid"/>
                      <a:round/>
                      <a:headEnd type="none" w="med" len="med"/>
                      <a:tailEnd type="none" w="med" len="med"/>
                    </a:lnR>
                    <a:solidFill>
                      <a:schemeClr val="bg1"/>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solidFill>
                      <a:schemeClr val="bg1"/>
                    </a:solidFill>
                  </a:tcPr>
                </a:tc>
                <a:tc>
                  <a:txBody>
                    <a:bodyPr/>
                    <a:lstStyle/>
                    <a:p>
                      <a:endParaRPr lang="en-US" sz="1700" dirty="0"/>
                    </a:p>
                  </a:txBody>
                  <a:tcPr marL="87270" marR="87270" marT="43636" marB="43636">
                    <a:solidFill>
                      <a:schemeClr val="bg1"/>
                    </a:solid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r"/>
                      <a:endParaRPr lang="en-US" sz="1900" dirty="0"/>
                    </a:p>
                  </a:txBody>
                  <a:tcPr marL="87270" marR="87270" marT="43636" marB="43636" anchor="ctr">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lnT w="12700" cap="flat" cmpd="sng" algn="ctr">
                      <a:solidFill>
                        <a:schemeClr val="tx1"/>
                      </a:solidFill>
                      <a:prstDash val="solid"/>
                      <a:round/>
                      <a:headEnd type="none" w="med" len="med"/>
                      <a:tailEnd type="none" w="med" len="med"/>
                    </a:lnT>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r>
              <a:tr h="526316">
                <a:tc>
                  <a:txBody>
                    <a:bodyPr/>
                    <a:lstStyle/>
                    <a:p>
                      <a:r>
                        <a:rPr lang="en-US" sz="1600" dirty="0" smtClean="0"/>
                        <a:t>Donut South</a:t>
                      </a:r>
                      <a:endParaRPr lang="en-US" sz="1600" dirty="0"/>
                    </a:p>
                  </a:txBody>
                  <a:tcPr marL="87270" marR="87270" marT="43636" marB="43636" anchor="ctr">
                    <a:lnR w="12700" cap="flat" cmpd="sng" algn="ctr">
                      <a:solidFill>
                        <a:schemeClr val="tx1"/>
                      </a:solidFill>
                      <a:prstDash val="solid"/>
                      <a:round/>
                      <a:headEnd type="none" w="med" len="med"/>
                      <a:tailEnd type="none" w="med" len="med"/>
                    </a:lnR>
                  </a:tcPr>
                </a:tc>
                <a:tc>
                  <a:txBody>
                    <a:bodyPr/>
                    <a:lstStyle/>
                    <a:p>
                      <a:pPr algn="r"/>
                      <a:endParaRPr lang="en-US" sz="1900" dirty="0"/>
                    </a:p>
                  </a:txBody>
                  <a:tcPr marL="87270" marR="87270" marT="43636" marB="436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algn="r"/>
                      <a:endParaRPr lang="en-US" sz="1900" dirty="0"/>
                    </a:p>
                  </a:txBody>
                  <a:tcPr marL="87270" marR="87270" marT="43636" marB="43636" anchor="ctr">
                    <a:lnL w="12700" cap="flat" cmpd="sng" algn="ctr">
                      <a:solidFill>
                        <a:schemeClr val="tx1"/>
                      </a:solidFill>
                      <a:prstDash val="solid"/>
                      <a:round/>
                      <a:headEnd type="none" w="med" len="med"/>
                      <a:tailEnd type="none" w="med" len="med"/>
                    </a:lnL>
                    <a:no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300" dirty="0"/>
                    </a:p>
                  </a:txBody>
                  <a:tcPr marL="87270" marR="87270" marT="43636" marB="43636">
                    <a:solidFill>
                      <a:schemeClr val="bg1">
                        <a:lumMod val="75000"/>
                      </a:schemeClr>
                    </a:solid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lnT w="12700" cap="flat" cmpd="sng" algn="ctr">
                      <a:solidFill>
                        <a:schemeClr val="tx1"/>
                      </a:solidFill>
                      <a:prstDash val="solid"/>
                      <a:round/>
                      <a:headEnd type="none" w="med" len="med"/>
                      <a:tailEnd type="none" w="med" len="med"/>
                    </a:lnT>
                  </a:tcPr>
                </a:tc>
                <a:tc>
                  <a:txBody>
                    <a:bodyPr/>
                    <a:lstStyle/>
                    <a:p>
                      <a:pPr algn="r"/>
                      <a:endParaRPr lang="en-US" sz="1900" dirty="0"/>
                    </a:p>
                  </a:txBody>
                  <a:tcPr marL="87270" marR="87270" marT="43636" marB="43636" anchor="ct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300" dirty="0"/>
                    </a:p>
                  </a:txBody>
                  <a:tcPr marL="87270" marR="87270" marT="43636" marB="43636">
                    <a:solidFill>
                      <a:schemeClr val="bg1">
                        <a:lumMod val="75000"/>
                      </a:schemeClr>
                    </a:solid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r>
            </a:tbl>
          </a:graphicData>
        </a:graphic>
      </p:graphicFrame>
      <p:sp>
        <p:nvSpPr>
          <p:cNvPr id="61" name="TextBox 60"/>
          <p:cNvSpPr txBox="1"/>
          <p:nvPr/>
        </p:nvSpPr>
        <p:spPr>
          <a:xfrm>
            <a:off x="2289065" y="160428"/>
            <a:ext cx="2352101" cy="1338828"/>
          </a:xfrm>
          <a:prstGeom prst="rect">
            <a:avLst/>
          </a:prstGeom>
          <a:noFill/>
        </p:spPr>
        <p:txBody>
          <a:bodyPr wrap="square" rtlCol="0">
            <a:spAutoFit/>
          </a:bodyPr>
          <a:lstStyle/>
          <a:p>
            <a:pPr>
              <a:lnSpc>
                <a:spcPct val="150000"/>
              </a:lnSpc>
            </a:pPr>
            <a:r>
              <a:rPr lang="en-US" dirty="0"/>
              <a:t>Vegetarian Salad Bar</a:t>
            </a:r>
          </a:p>
          <a:p>
            <a:pPr>
              <a:lnSpc>
                <a:spcPct val="150000"/>
              </a:lnSpc>
            </a:pPr>
            <a:r>
              <a:rPr lang="en-US" dirty="0"/>
              <a:t>Donut Chain Store</a:t>
            </a:r>
          </a:p>
          <a:p>
            <a:pPr>
              <a:lnSpc>
                <a:spcPct val="150000"/>
              </a:lnSpc>
            </a:pPr>
            <a:r>
              <a:rPr lang="en-US" dirty="0"/>
              <a:t>Noodle Shop</a:t>
            </a:r>
          </a:p>
        </p:txBody>
      </p:sp>
      <p:sp>
        <p:nvSpPr>
          <p:cNvPr id="41" name="TextBox 40"/>
          <p:cNvSpPr txBox="1"/>
          <p:nvPr/>
        </p:nvSpPr>
        <p:spPr>
          <a:xfrm>
            <a:off x="5680917" y="5985570"/>
            <a:ext cx="1427019" cy="923330"/>
          </a:xfrm>
          <a:prstGeom prst="rect">
            <a:avLst/>
          </a:prstGeom>
          <a:noFill/>
        </p:spPr>
        <p:txBody>
          <a:bodyPr wrap="square" rtlCol="0">
            <a:spAutoFit/>
          </a:bodyPr>
          <a:lstStyle/>
          <a:p>
            <a:r>
              <a:rPr lang="en-US">
                <a:solidFill>
                  <a:schemeClr val="accent3">
                    <a:lumMod val="50000"/>
                  </a:schemeClr>
                </a:solidFill>
              </a:rPr>
              <a:t>Bob’s starting point</a:t>
            </a:r>
            <a:endParaRPr lang="en-US" dirty="0">
              <a:solidFill>
                <a:schemeClr val="accent3">
                  <a:lumMod val="50000"/>
                </a:schemeClr>
              </a:solidFill>
            </a:endParaRPr>
          </a:p>
        </p:txBody>
      </p:sp>
      <p:grpSp>
        <p:nvGrpSpPr>
          <p:cNvPr id="3" name="Group 2"/>
          <p:cNvGrpSpPr/>
          <p:nvPr/>
        </p:nvGrpSpPr>
        <p:grpSpPr>
          <a:xfrm>
            <a:off x="1734276" y="234339"/>
            <a:ext cx="554788" cy="1183867"/>
            <a:chOff x="381000" y="1128889"/>
            <a:chExt cx="554788" cy="1183867"/>
          </a:xfrm>
        </p:grpSpPr>
        <p:sp>
          <p:nvSpPr>
            <p:cNvPr id="2" name="Rectangle 1"/>
            <p:cNvSpPr/>
            <p:nvPr/>
          </p:nvSpPr>
          <p:spPr>
            <a:xfrm>
              <a:off x="381000" y="1128889"/>
              <a:ext cx="554788" cy="389309"/>
            </a:xfrm>
            <a:prstGeom prst="rect">
              <a:avLst/>
            </a:prstGeom>
            <a:solidFill>
              <a:schemeClr val="accent6">
                <a:lumMod val="60000"/>
                <a:lumOff val="4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sp>
          <p:nvSpPr>
            <p:cNvPr id="24" name="Rectangle 23"/>
            <p:cNvSpPr/>
            <p:nvPr/>
          </p:nvSpPr>
          <p:spPr>
            <a:xfrm>
              <a:off x="381000" y="1518198"/>
              <a:ext cx="554788" cy="389309"/>
            </a:xfrm>
            <a:prstGeom prst="rect">
              <a:avLst/>
            </a:prstGeom>
            <a:solidFill>
              <a:schemeClr val="accent2">
                <a:lumMod val="5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sp>
          <p:nvSpPr>
            <p:cNvPr id="25" name="Rectangle 24"/>
            <p:cNvSpPr/>
            <p:nvPr/>
          </p:nvSpPr>
          <p:spPr>
            <a:xfrm>
              <a:off x="381000" y="1923447"/>
              <a:ext cx="554788" cy="389309"/>
            </a:xfrm>
            <a:prstGeom prst="rect">
              <a:avLst/>
            </a:prstGeom>
            <a:solidFill>
              <a:schemeClr val="accent4">
                <a:lumMod val="40000"/>
                <a:lumOff val="6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grpSp>
      <p:grpSp>
        <p:nvGrpSpPr>
          <p:cNvPr id="14" name="Group 13"/>
          <p:cNvGrpSpPr/>
          <p:nvPr/>
        </p:nvGrpSpPr>
        <p:grpSpPr>
          <a:xfrm>
            <a:off x="5467445" y="428993"/>
            <a:ext cx="3050504" cy="6232957"/>
            <a:chOff x="3976831" y="370017"/>
            <a:chExt cx="3050504" cy="6232957"/>
          </a:xfrm>
        </p:grpSpPr>
        <p:cxnSp>
          <p:nvCxnSpPr>
            <p:cNvPr id="15" name="Straight Arrow Connector 14"/>
            <p:cNvCxnSpPr/>
            <p:nvPr/>
          </p:nvCxnSpPr>
          <p:spPr>
            <a:xfrm flipV="1">
              <a:off x="3995936" y="5301208"/>
              <a:ext cx="0" cy="1301766"/>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V="1">
              <a:off x="3976831" y="4438952"/>
              <a:ext cx="0" cy="831076"/>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flipH="1">
              <a:off x="4826000" y="1316643"/>
              <a:ext cx="2201335" cy="14417"/>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3976831" y="4483113"/>
              <a:ext cx="1804693" cy="0"/>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5781524" y="4483113"/>
              <a:ext cx="1245809" cy="0"/>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flipV="1">
              <a:off x="7027333" y="2794000"/>
              <a:ext cx="0" cy="1612351"/>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flipV="1">
              <a:off x="7027333" y="1294191"/>
              <a:ext cx="0" cy="1435432"/>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flipH="1" flipV="1">
              <a:off x="4813906" y="370017"/>
              <a:ext cx="1" cy="961043"/>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grpSp>
      <p:sp>
        <p:nvSpPr>
          <p:cNvPr id="30" name="TextBox 29"/>
          <p:cNvSpPr txBox="1"/>
          <p:nvPr/>
        </p:nvSpPr>
        <p:spPr>
          <a:xfrm>
            <a:off x="6697724" y="105827"/>
            <a:ext cx="1427019" cy="646331"/>
          </a:xfrm>
          <a:prstGeom prst="rect">
            <a:avLst/>
          </a:prstGeom>
          <a:noFill/>
        </p:spPr>
        <p:txBody>
          <a:bodyPr wrap="square" rtlCol="0">
            <a:spAutoFit/>
          </a:bodyPr>
          <a:lstStyle/>
          <a:p>
            <a:r>
              <a:rPr lang="en-US">
                <a:solidFill>
                  <a:schemeClr val="accent3">
                    <a:lumMod val="50000"/>
                  </a:schemeClr>
                </a:solidFill>
              </a:rPr>
              <a:t>Bob eats here</a:t>
            </a:r>
            <a:endParaRPr lang="en-US" dirty="0">
              <a:solidFill>
                <a:schemeClr val="accent3">
                  <a:lumMod val="50000"/>
                </a:schemeClr>
              </a:solidFill>
            </a:endParaRPr>
          </a:p>
        </p:txBody>
      </p:sp>
    </p:spTree>
    <p:extLst>
      <p:ext uri="{BB962C8B-B14F-4D97-AF65-F5344CB8AC3E}">
        <p14:creationId xmlns:p14="http://schemas.microsoft.com/office/powerpoint/2010/main" val="3463333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Model for biased agent - NAIVE</a:t>
            </a:r>
            <a:endParaRPr lang="en-US" dirty="0"/>
          </a:p>
        </p:txBody>
      </p:sp>
      <p:sp>
        <p:nvSpPr>
          <p:cNvPr id="3" name="Content Placeholder 2"/>
          <p:cNvSpPr>
            <a:spLocks noGrp="1"/>
          </p:cNvSpPr>
          <p:nvPr>
            <p:ph idx="1"/>
          </p:nvPr>
        </p:nvSpPr>
        <p:spPr/>
        <p:txBody>
          <a:bodyPr/>
          <a:lstStyle/>
          <a:p>
            <a:pPr marL="0" indent="0">
              <a:buNone/>
            </a:pPr>
            <a:r>
              <a:rPr lang="en-US" b="1" dirty="0" smtClean="0">
                <a:latin typeface="Calibri" charset="0"/>
                <a:ea typeface="Calibri" charset="0"/>
                <a:cs typeface="Calibri" charset="0"/>
              </a:rPr>
              <a:t>MDP model:</a:t>
            </a:r>
          </a:p>
          <a:p>
            <a:pPr marL="0" indent="0">
              <a:buNone/>
            </a:pPr>
            <a:endParaRPr lang="en-US" dirty="0" smtClean="0">
              <a:latin typeface="Calibri" charset="0"/>
              <a:ea typeface="Calibri" charset="0"/>
              <a:cs typeface="Calibri" charset="0"/>
            </a:endParaRPr>
          </a:p>
          <a:p>
            <a:pPr marL="0" indent="0">
              <a:buNone/>
            </a:pPr>
            <a:endParaRPr lang="en-US" dirty="0" smtClean="0">
              <a:latin typeface="Calibri" charset="0"/>
              <a:ea typeface="Calibri" charset="0"/>
              <a:cs typeface="Calibri" charset="0"/>
            </a:endParaRPr>
          </a:p>
          <a:p>
            <a:pPr marL="0" indent="0">
              <a:buNone/>
            </a:pPr>
            <a:endParaRPr lang="en-US" b="1" dirty="0" smtClean="0">
              <a:latin typeface="Calibri" charset="0"/>
              <a:ea typeface="Calibri" charset="0"/>
              <a:cs typeface="Calibri" charset="0"/>
            </a:endParaRPr>
          </a:p>
          <a:p>
            <a:pPr marL="0" indent="0">
              <a:buNone/>
            </a:pPr>
            <a:r>
              <a:rPr lang="en-US" b="1" dirty="0" smtClean="0">
                <a:latin typeface="Calibri" charset="0"/>
                <a:ea typeface="Calibri" charset="0"/>
                <a:cs typeface="Calibri" charset="0"/>
              </a:rPr>
              <a:t>MDP + </a:t>
            </a:r>
            <a:r>
              <a:rPr lang="en-US" b="1" dirty="0" err="1" smtClean="0">
                <a:latin typeface="Calibri" charset="0"/>
                <a:ea typeface="Calibri" charset="0"/>
                <a:cs typeface="Calibri" charset="0"/>
              </a:rPr>
              <a:t>Hyberbolic</a:t>
            </a:r>
            <a:r>
              <a:rPr lang="en-US" b="1" dirty="0" smtClean="0">
                <a:latin typeface="Calibri" charset="0"/>
                <a:ea typeface="Calibri" charset="0"/>
                <a:cs typeface="Calibri" charset="0"/>
              </a:rPr>
              <a:t> discounting </a:t>
            </a:r>
            <a:r>
              <a:rPr lang="en-US" dirty="0" smtClean="0">
                <a:latin typeface="Calibri" charset="0"/>
                <a:ea typeface="Calibri" charset="0"/>
                <a:cs typeface="Calibri" charset="0"/>
              </a:rPr>
              <a:t>(variable </a:t>
            </a:r>
            <a:r>
              <a:rPr lang="en-US" i="1" dirty="0" smtClean="0">
                <a:latin typeface="Calibri" charset="0"/>
                <a:ea typeface="Calibri" charset="0"/>
                <a:cs typeface="Calibri" charset="0"/>
              </a:rPr>
              <a:t>d</a:t>
            </a:r>
            <a:r>
              <a:rPr lang="en-US" dirty="0" smtClean="0">
                <a:latin typeface="Calibri" charset="0"/>
                <a:ea typeface="Calibri" charset="0"/>
                <a:cs typeface="Calibri" charset="0"/>
              </a:rPr>
              <a:t> for “delay” measures how far in the future the action </a:t>
            </a:r>
            <a:r>
              <a:rPr lang="en-US" i="1" dirty="0" smtClean="0">
                <a:latin typeface="Calibri" charset="0"/>
                <a:ea typeface="Calibri" charset="0"/>
                <a:cs typeface="Calibri" charset="0"/>
              </a:rPr>
              <a:t>a</a:t>
            </a:r>
            <a:r>
              <a:rPr lang="en-US" dirty="0" smtClean="0">
                <a:latin typeface="Calibri" charset="0"/>
                <a:ea typeface="Calibri" charset="0"/>
                <a:cs typeface="Calibri" charset="0"/>
              </a:rPr>
              <a:t> would take place):</a:t>
            </a:r>
          </a:p>
          <a:p>
            <a:pPr marL="0" indent="0">
              <a:buNone/>
            </a:pPr>
            <a:endParaRPr lang="en-US" dirty="0" smtClean="0">
              <a:latin typeface="Calibri" charset="0"/>
              <a:ea typeface="Calibri" charset="0"/>
              <a:cs typeface="Calibri" charset="0"/>
            </a:endParaRPr>
          </a:p>
          <a:p>
            <a:pPr marL="0" indent="0">
              <a:buNone/>
            </a:pPr>
            <a:endParaRPr lang="en-US" dirty="0" smtClean="0">
              <a:latin typeface="Times" charset="0"/>
              <a:ea typeface="Times" charset="0"/>
              <a:cs typeface="Times" charset="0"/>
            </a:endParaRPr>
          </a:p>
          <a:p>
            <a:endParaRPr lang="en-US" dirty="0"/>
          </a:p>
        </p:txBody>
      </p:sp>
      <p:pic>
        <p:nvPicPr>
          <p:cNvPr id="4" name="Picture 3"/>
          <p:cNvPicPr>
            <a:picLocks noChangeAspect="1"/>
          </p:cNvPicPr>
          <p:nvPr/>
        </p:nvPicPr>
        <p:blipFill>
          <a:blip r:embed="rId2"/>
          <a:stretch>
            <a:fillRect/>
          </a:stretch>
        </p:blipFill>
        <p:spPr>
          <a:xfrm>
            <a:off x="1461459" y="15894745"/>
            <a:ext cx="5676900" cy="914400"/>
          </a:xfrm>
          <a:prstGeom prst="rect">
            <a:avLst/>
          </a:prstGeom>
        </p:spPr>
      </p:pic>
      <p:pic>
        <p:nvPicPr>
          <p:cNvPr id="5" name="Picture 4"/>
          <p:cNvPicPr>
            <a:picLocks noChangeAspect="1"/>
          </p:cNvPicPr>
          <p:nvPr/>
        </p:nvPicPr>
        <p:blipFill rotWithShape="1">
          <a:blip r:embed="rId3"/>
          <a:srcRect t="1" b="9756"/>
          <a:stretch/>
        </p:blipFill>
        <p:spPr>
          <a:xfrm>
            <a:off x="7371646" y="15894745"/>
            <a:ext cx="5143500" cy="618893"/>
          </a:xfrm>
          <a:prstGeom prst="rect">
            <a:avLst/>
          </a:prstGeom>
        </p:spPr>
      </p:pic>
      <p:pic>
        <p:nvPicPr>
          <p:cNvPr id="12" name="Picture 11"/>
          <p:cNvPicPr>
            <a:picLocks noChangeAspect="1"/>
          </p:cNvPicPr>
          <p:nvPr/>
        </p:nvPicPr>
        <p:blipFill>
          <a:blip r:embed="rId4"/>
          <a:stretch>
            <a:fillRect/>
          </a:stretch>
        </p:blipFill>
        <p:spPr>
          <a:xfrm>
            <a:off x="3536202" y="1825625"/>
            <a:ext cx="6734361" cy="813547"/>
          </a:xfrm>
          <a:prstGeom prst="rect">
            <a:avLst/>
          </a:prstGeom>
        </p:spPr>
      </p:pic>
      <p:pic>
        <p:nvPicPr>
          <p:cNvPr id="14" name="Picture 13"/>
          <p:cNvPicPr>
            <a:picLocks noChangeAspect="1"/>
          </p:cNvPicPr>
          <p:nvPr/>
        </p:nvPicPr>
        <p:blipFill>
          <a:blip r:embed="rId5"/>
          <a:stretch>
            <a:fillRect/>
          </a:stretch>
        </p:blipFill>
        <p:spPr>
          <a:xfrm>
            <a:off x="3536202" y="2774109"/>
            <a:ext cx="4418182" cy="360000"/>
          </a:xfrm>
          <a:prstGeom prst="rect">
            <a:avLst/>
          </a:prstGeom>
        </p:spPr>
      </p:pic>
      <p:pic>
        <p:nvPicPr>
          <p:cNvPr id="15" name="Picture 14"/>
          <p:cNvPicPr>
            <a:picLocks noChangeAspect="1"/>
          </p:cNvPicPr>
          <p:nvPr/>
        </p:nvPicPr>
        <p:blipFill>
          <a:blip r:embed="rId6"/>
          <a:stretch>
            <a:fillRect/>
          </a:stretch>
        </p:blipFill>
        <p:spPr>
          <a:xfrm>
            <a:off x="2320696" y="4802467"/>
            <a:ext cx="7550608" cy="864000"/>
          </a:xfrm>
          <a:prstGeom prst="rect">
            <a:avLst/>
          </a:prstGeom>
        </p:spPr>
      </p:pic>
      <p:pic>
        <p:nvPicPr>
          <p:cNvPr id="6" name="Picture 5"/>
          <p:cNvPicPr>
            <a:picLocks noChangeAspect="1"/>
          </p:cNvPicPr>
          <p:nvPr/>
        </p:nvPicPr>
        <p:blipFill>
          <a:blip r:embed="rId7"/>
          <a:stretch>
            <a:fillRect/>
          </a:stretch>
        </p:blipFill>
        <p:spPr>
          <a:xfrm>
            <a:off x="7138359" y="5739055"/>
            <a:ext cx="3984595" cy="743791"/>
          </a:xfrm>
          <a:prstGeom prst="rect">
            <a:avLst/>
          </a:prstGeom>
        </p:spPr>
      </p:pic>
    </p:spTree>
    <p:extLst>
      <p:ext uri="{BB962C8B-B14F-4D97-AF65-F5344CB8AC3E}">
        <p14:creationId xmlns:p14="http://schemas.microsoft.com/office/powerpoint/2010/main" val="17595740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Model for biased agent - SOPHISTICATED</a:t>
            </a:r>
            <a:endParaRPr lang="en-US" dirty="0"/>
          </a:p>
        </p:txBody>
      </p:sp>
      <p:sp>
        <p:nvSpPr>
          <p:cNvPr id="3" name="Content Placeholder 2"/>
          <p:cNvSpPr>
            <a:spLocks noGrp="1"/>
          </p:cNvSpPr>
          <p:nvPr>
            <p:ph idx="1"/>
          </p:nvPr>
        </p:nvSpPr>
        <p:spPr/>
        <p:txBody>
          <a:bodyPr/>
          <a:lstStyle/>
          <a:p>
            <a:pPr marL="0" indent="0">
              <a:buNone/>
            </a:pPr>
            <a:r>
              <a:rPr lang="en-US" b="1" dirty="0" smtClean="0">
                <a:latin typeface="Calibri" charset="0"/>
                <a:ea typeface="Calibri" charset="0"/>
                <a:cs typeface="Calibri" charset="0"/>
              </a:rPr>
              <a:t>MDP model:</a:t>
            </a:r>
          </a:p>
          <a:p>
            <a:pPr marL="0" indent="0">
              <a:buNone/>
            </a:pPr>
            <a:endParaRPr lang="en-US" dirty="0" smtClean="0">
              <a:latin typeface="Calibri" charset="0"/>
              <a:ea typeface="Calibri" charset="0"/>
              <a:cs typeface="Calibri" charset="0"/>
            </a:endParaRPr>
          </a:p>
          <a:p>
            <a:pPr marL="0" indent="0">
              <a:buNone/>
            </a:pPr>
            <a:endParaRPr lang="en-US" dirty="0" smtClean="0">
              <a:latin typeface="Calibri" charset="0"/>
              <a:ea typeface="Calibri" charset="0"/>
              <a:cs typeface="Calibri" charset="0"/>
            </a:endParaRPr>
          </a:p>
          <a:p>
            <a:pPr marL="0" indent="0">
              <a:buNone/>
            </a:pPr>
            <a:endParaRPr lang="en-US" b="1" dirty="0" smtClean="0">
              <a:latin typeface="Calibri" charset="0"/>
              <a:ea typeface="Calibri" charset="0"/>
              <a:cs typeface="Calibri" charset="0"/>
            </a:endParaRPr>
          </a:p>
          <a:p>
            <a:pPr marL="0" indent="0">
              <a:buNone/>
            </a:pPr>
            <a:r>
              <a:rPr lang="en-US" b="1" dirty="0" smtClean="0">
                <a:latin typeface="Calibri" charset="0"/>
                <a:ea typeface="Calibri" charset="0"/>
                <a:cs typeface="Calibri" charset="0"/>
              </a:rPr>
              <a:t>MDP + </a:t>
            </a:r>
            <a:r>
              <a:rPr lang="en-US" b="1" dirty="0" err="1" smtClean="0">
                <a:latin typeface="Calibri" charset="0"/>
                <a:ea typeface="Calibri" charset="0"/>
                <a:cs typeface="Calibri" charset="0"/>
              </a:rPr>
              <a:t>Hyberbolic</a:t>
            </a:r>
            <a:r>
              <a:rPr lang="en-US" b="1" dirty="0" smtClean="0">
                <a:latin typeface="Calibri" charset="0"/>
                <a:ea typeface="Calibri" charset="0"/>
                <a:cs typeface="Calibri" charset="0"/>
              </a:rPr>
              <a:t> discounting </a:t>
            </a:r>
            <a:r>
              <a:rPr lang="en-US" dirty="0" smtClean="0">
                <a:latin typeface="Calibri" charset="0"/>
                <a:ea typeface="Calibri" charset="0"/>
                <a:cs typeface="Calibri" charset="0"/>
              </a:rPr>
              <a:t>(variable </a:t>
            </a:r>
            <a:r>
              <a:rPr lang="en-US" i="1" dirty="0" smtClean="0">
                <a:latin typeface="Calibri" charset="0"/>
                <a:ea typeface="Calibri" charset="0"/>
                <a:cs typeface="Calibri" charset="0"/>
              </a:rPr>
              <a:t>d</a:t>
            </a:r>
            <a:r>
              <a:rPr lang="en-US" dirty="0" smtClean="0">
                <a:latin typeface="Calibri" charset="0"/>
                <a:ea typeface="Calibri" charset="0"/>
                <a:cs typeface="Calibri" charset="0"/>
              </a:rPr>
              <a:t> for “delay” measures how far in the future the action </a:t>
            </a:r>
            <a:r>
              <a:rPr lang="en-US" i="1" dirty="0" smtClean="0">
                <a:latin typeface="Calibri" charset="0"/>
                <a:ea typeface="Calibri" charset="0"/>
                <a:cs typeface="Calibri" charset="0"/>
              </a:rPr>
              <a:t>a</a:t>
            </a:r>
            <a:r>
              <a:rPr lang="en-US" dirty="0" smtClean="0">
                <a:latin typeface="Calibri" charset="0"/>
                <a:ea typeface="Calibri" charset="0"/>
                <a:cs typeface="Calibri" charset="0"/>
              </a:rPr>
              <a:t> would take place):</a:t>
            </a:r>
          </a:p>
          <a:p>
            <a:pPr marL="0" indent="0">
              <a:buNone/>
            </a:pPr>
            <a:endParaRPr lang="en-US" dirty="0" smtClean="0">
              <a:latin typeface="Calibri" charset="0"/>
              <a:ea typeface="Calibri" charset="0"/>
              <a:cs typeface="Calibri" charset="0"/>
            </a:endParaRPr>
          </a:p>
          <a:p>
            <a:pPr marL="0" indent="0">
              <a:buNone/>
            </a:pPr>
            <a:endParaRPr lang="en-US" dirty="0" smtClean="0">
              <a:latin typeface="Times" charset="0"/>
              <a:ea typeface="Times" charset="0"/>
              <a:cs typeface="Times" charset="0"/>
            </a:endParaRPr>
          </a:p>
          <a:p>
            <a:endParaRPr lang="en-US" dirty="0"/>
          </a:p>
        </p:txBody>
      </p:sp>
      <p:pic>
        <p:nvPicPr>
          <p:cNvPr id="4" name="Picture 3"/>
          <p:cNvPicPr>
            <a:picLocks noChangeAspect="1"/>
          </p:cNvPicPr>
          <p:nvPr/>
        </p:nvPicPr>
        <p:blipFill>
          <a:blip r:embed="rId2"/>
          <a:stretch>
            <a:fillRect/>
          </a:stretch>
        </p:blipFill>
        <p:spPr>
          <a:xfrm>
            <a:off x="1461459" y="15894745"/>
            <a:ext cx="5676900" cy="914400"/>
          </a:xfrm>
          <a:prstGeom prst="rect">
            <a:avLst/>
          </a:prstGeom>
        </p:spPr>
      </p:pic>
      <p:pic>
        <p:nvPicPr>
          <p:cNvPr id="5" name="Picture 4"/>
          <p:cNvPicPr>
            <a:picLocks noChangeAspect="1"/>
          </p:cNvPicPr>
          <p:nvPr/>
        </p:nvPicPr>
        <p:blipFill rotWithShape="1">
          <a:blip r:embed="rId3"/>
          <a:srcRect t="1" b="9756"/>
          <a:stretch/>
        </p:blipFill>
        <p:spPr>
          <a:xfrm>
            <a:off x="7371646" y="15894745"/>
            <a:ext cx="5143500" cy="618893"/>
          </a:xfrm>
          <a:prstGeom prst="rect">
            <a:avLst/>
          </a:prstGeom>
        </p:spPr>
      </p:pic>
      <p:pic>
        <p:nvPicPr>
          <p:cNvPr id="12" name="Picture 11"/>
          <p:cNvPicPr>
            <a:picLocks noChangeAspect="1"/>
          </p:cNvPicPr>
          <p:nvPr/>
        </p:nvPicPr>
        <p:blipFill>
          <a:blip r:embed="rId4"/>
          <a:stretch>
            <a:fillRect/>
          </a:stretch>
        </p:blipFill>
        <p:spPr>
          <a:xfrm>
            <a:off x="3536202" y="1825625"/>
            <a:ext cx="6734361" cy="813547"/>
          </a:xfrm>
          <a:prstGeom prst="rect">
            <a:avLst/>
          </a:prstGeom>
        </p:spPr>
      </p:pic>
      <p:pic>
        <p:nvPicPr>
          <p:cNvPr id="14" name="Picture 13"/>
          <p:cNvPicPr>
            <a:picLocks noChangeAspect="1"/>
          </p:cNvPicPr>
          <p:nvPr/>
        </p:nvPicPr>
        <p:blipFill>
          <a:blip r:embed="rId5"/>
          <a:stretch>
            <a:fillRect/>
          </a:stretch>
        </p:blipFill>
        <p:spPr>
          <a:xfrm>
            <a:off x="3536202" y="2774109"/>
            <a:ext cx="4418182" cy="360000"/>
          </a:xfrm>
          <a:prstGeom prst="rect">
            <a:avLst/>
          </a:prstGeom>
        </p:spPr>
      </p:pic>
      <p:pic>
        <p:nvPicPr>
          <p:cNvPr id="15" name="Picture 14"/>
          <p:cNvPicPr>
            <a:picLocks noChangeAspect="1"/>
          </p:cNvPicPr>
          <p:nvPr/>
        </p:nvPicPr>
        <p:blipFill>
          <a:blip r:embed="rId6"/>
          <a:stretch>
            <a:fillRect/>
          </a:stretch>
        </p:blipFill>
        <p:spPr>
          <a:xfrm>
            <a:off x="2320696" y="4802467"/>
            <a:ext cx="7550608" cy="864000"/>
          </a:xfrm>
          <a:prstGeom prst="rect">
            <a:avLst/>
          </a:prstGeom>
        </p:spPr>
      </p:pic>
      <p:pic>
        <p:nvPicPr>
          <p:cNvPr id="7" name="Picture 6"/>
          <p:cNvPicPr>
            <a:picLocks noChangeAspect="1"/>
          </p:cNvPicPr>
          <p:nvPr/>
        </p:nvPicPr>
        <p:blipFill>
          <a:blip r:embed="rId7"/>
          <a:stretch>
            <a:fillRect/>
          </a:stretch>
        </p:blipFill>
        <p:spPr>
          <a:xfrm>
            <a:off x="7682563" y="5742230"/>
            <a:ext cx="3346848" cy="737441"/>
          </a:xfrm>
          <a:prstGeom prst="rect">
            <a:avLst/>
          </a:prstGeom>
        </p:spPr>
      </p:pic>
    </p:spTree>
    <p:extLst>
      <p:ext uri="{BB962C8B-B14F-4D97-AF65-F5344CB8AC3E}">
        <p14:creationId xmlns:p14="http://schemas.microsoft.com/office/powerpoint/2010/main" val="20469430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Learning the Preferences of Ignorant, Inconsistent Agents</a:t>
            </a:r>
            <a:endParaRPr lang="en-US" dirty="0"/>
          </a:p>
        </p:txBody>
      </p:sp>
      <p:sp>
        <p:nvSpPr>
          <p:cNvPr id="3" name="Subtitle 2"/>
          <p:cNvSpPr>
            <a:spLocks noGrp="1"/>
          </p:cNvSpPr>
          <p:nvPr>
            <p:ph type="subTitle" idx="1"/>
          </p:nvPr>
        </p:nvSpPr>
        <p:spPr>
          <a:xfrm>
            <a:off x="1393372" y="4611441"/>
            <a:ext cx="9144000" cy="1655762"/>
          </a:xfrm>
        </p:spPr>
        <p:txBody>
          <a:bodyPr>
            <a:normAutofit/>
          </a:bodyPr>
          <a:lstStyle/>
          <a:p>
            <a:r>
              <a:rPr lang="en-US" sz="3000" b="1" dirty="0" err="1" smtClean="0"/>
              <a:t>Owain</a:t>
            </a:r>
            <a:r>
              <a:rPr lang="en-US" sz="3000" b="1" dirty="0" smtClean="0"/>
              <a:t> Evans (Oxford)</a:t>
            </a:r>
            <a:r>
              <a:rPr lang="en-US" sz="3000" dirty="0" smtClean="0"/>
              <a:t>, Andreas </a:t>
            </a:r>
            <a:r>
              <a:rPr lang="en-US" sz="3000" dirty="0" err="1" smtClean="0"/>
              <a:t>Stuhlmueller</a:t>
            </a:r>
            <a:r>
              <a:rPr lang="en-US" sz="3000" dirty="0" smtClean="0"/>
              <a:t> (Stanford), Noah Goodman (Stanford)</a:t>
            </a:r>
          </a:p>
        </p:txBody>
      </p:sp>
      <p:pic>
        <p:nvPicPr>
          <p:cNvPr id="4" name="Picture 3"/>
          <p:cNvPicPr>
            <a:picLocks noChangeAspect="1"/>
          </p:cNvPicPr>
          <p:nvPr/>
        </p:nvPicPr>
        <p:blipFill rotWithShape="1">
          <a:blip r:embed="rId2"/>
          <a:srcRect l="27479" b="35337"/>
          <a:stretch/>
        </p:blipFill>
        <p:spPr>
          <a:xfrm>
            <a:off x="8592670" y="5122085"/>
            <a:ext cx="1410363" cy="1534209"/>
          </a:xfrm>
          <a:prstGeom prst="rect">
            <a:avLst/>
          </a:prstGeom>
        </p:spPr>
      </p:pic>
      <p:pic>
        <p:nvPicPr>
          <p:cNvPr id="1026" name="Picture 2" descr="oah Goodman"/>
          <p:cNvPicPr>
            <a:picLocks noChangeAspect="1" noChangeArrowheads="1"/>
          </p:cNvPicPr>
          <p:nvPr/>
        </p:nvPicPr>
        <p:blipFill rotWithShape="1">
          <a:blip r:embed="rId3">
            <a:extLst>
              <a:ext uri="{28A0092B-C50C-407E-A947-70E740481C1C}">
                <a14:useLocalDpi xmlns:a14="http://schemas.microsoft.com/office/drawing/2010/main" val="0"/>
              </a:ext>
            </a:extLst>
          </a:blip>
          <a:srcRect l="14118" r="14588" b="40228"/>
          <a:stretch/>
        </p:blipFill>
        <p:spPr bwMode="auto">
          <a:xfrm>
            <a:off x="2017058" y="5035301"/>
            <a:ext cx="1642718" cy="1707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8901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94498" y="645460"/>
            <a:ext cx="10101560" cy="5567082"/>
          </a:xfrm>
          <a:prstGeom prst="rect">
            <a:avLst/>
          </a:prstGeom>
        </p:spPr>
      </p:pic>
    </p:spTree>
    <p:extLst>
      <p:ext uri="{BB962C8B-B14F-4D97-AF65-F5344CB8AC3E}">
        <p14:creationId xmlns:p14="http://schemas.microsoft.com/office/powerpoint/2010/main" val="845203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Model for biases agent: Procrastination</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09700" y="2124308"/>
            <a:ext cx="9372600" cy="2705100"/>
          </a:xfrm>
          <a:prstGeom prst="rect">
            <a:avLst/>
          </a:prstGeom>
        </p:spPr>
      </p:pic>
    </p:spTree>
    <p:extLst>
      <p:ext uri="{BB962C8B-B14F-4D97-AF65-F5344CB8AC3E}">
        <p14:creationId xmlns:p14="http://schemas.microsoft.com/office/powerpoint/2010/main" val="15662220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Model for biased agent: Procrastination</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736975" y="2164976"/>
            <a:ext cx="5599859" cy="1616219"/>
          </a:xfrm>
          <a:prstGeom prst="rect">
            <a:avLst/>
          </a:prstGeom>
        </p:spPr>
      </p:pic>
      <p:pic>
        <p:nvPicPr>
          <p:cNvPr id="5" name="Picture 4"/>
          <p:cNvPicPr>
            <a:picLocks noChangeAspect="1"/>
          </p:cNvPicPr>
          <p:nvPr/>
        </p:nvPicPr>
        <p:blipFill>
          <a:blip r:embed="rId4"/>
          <a:stretch>
            <a:fillRect/>
          </a:stretch>
        </p:blipFill>
        <p:spPr>
          <a:xfrm>
            <a:off x="25188393" y="6196596"/>
            <a:ext cx="9296400" cy="5283200"/>
          </a:xfrm>
          <a:prstGeom prst="rect">
            <a:avLst/>
          </a:prstGeom>
        </p:spPr>
      </p:pic>
      <p:pic>
        <p:nvPicPr>
          <p:cNvPr id="6" name="Picture 5"/>
          <p:cNvPicPr>
            <a:picLocks noChangeAspect="1"/>
          </p:cNvPicPr>
          <p:nvPr/>
        </p:nvPicPr>
        <p:blipFill>
          <a:blip r:embed="rId4"/>
          <a:stretch>
            <a:fillRect/>
          </a:stretch>
        </p:blipFill>
        <p:spPr>
          <a:xfrm>
            <a:off x="25340793" y="6348996"/>
            <a:ext cx="9296400" cy="5283200"/>
          </a:xfrm>
          <a:prstGeom prst="rect">
            <a:avLst/>
          </a:prstGeom>
        </p:spPr>
      </p:pic>
      <p:pic>
        <p:nvPicPr>
          <p:cNvPr id="7" name="Picture 6"/>
          <p:cNvPicPr>
            <a:picLocks noChangeAspect="1"/>
          </p:cNvPicPr>
          <p:nvPr/>
        </p:nvPicPr>
        <p:blipFill>
          <a:blip r:embed="rId4"/>
          <a:stretch>
            <a:fillRect/>
          </a:stretch>
        </p:blipFill>
        <p:spPr>
          <a:xfrm>
            <a:off x="25493193" y="6501396"/>
            <a:ext cx="9296400" cy="5283200"/>
          </a:xfrm>
          <a:prstGeom prst="rect">
            <a:avLst/>
          </a:prstGeom>
        </p:spPr>
      </p:pic>
      <p:pic>
        <p:nvPicPr>
          <p:cNvPr id="14" name="Picture 13"/>
          <p:cNvPicPr>
            <a:picLocks noChangeAspect="1"/>
          </p:cNvPicPr>
          <p:nvPr/>
        </p:nvPicPr>
        <p:blipFill>
          <a:blip r:embed="rId4"/>
          <a:stretch>
            <a:fillRect/>
          </a:stretch>
        </p:blipFill>
        <p:spPr>
          <a:xfrm>
            <a:off x="25645593" y="6653796"/>
            <a:ext cx="9296400" cy="5283200"/>
          </a:xfrm>
          <a:prstGeom prst="rect">
            <a:avLst/>
          </a:prstGeom>
        </p:spPr>
      </p:pic>
      <p:pic>
        <p:nvPicPr>
          <p:cNvPr id="3" name="Picture 2"/>
          <p:cNvPicPr>
            <a:picLocks noChangeAspect="1"/>
          </p:cNvPicPr>
          <p:nvPr/>
        </p:nvPicPr>
        <p:blipFill rotWithShape="1">
          <a:blip r:embed="rId4"/>
          <a:srcRect l="4378" t="13907" r="45069" b="4256"/>
          <a:stretch/>
        </p:blipFill>
        <p:spPr>
          <a:xfrm>
            <a:off x="1024571" y="1602589"/>
            <a:ext cx="5712404" cy="5255411"/>
          </a:xfrm>
          <a:prstGeom prst="rect">
            <a:avLst/>
          </a:prstGeom>
        </p:spPr>
      </p:pic>
      <p:sp>
        <p:nvSpPr>
          <p:cNvPr id="15" name="TextBox 14"/>
          <p:cNvSpPr txBox="1"/>
          <p:nvPr/>
        </p:nvSpPr>
        <p:spPr>
          <a:xfrm>
            <a:off x="319545" y="2591006"/>
            <a:ext cx="1223682" cy="1200329"/>
          </a:xfrm>
          <a:prstGeom prst="rect">
            <a:avLst/>
          </a:prstGeom>
          <a:noFill/>
        </p:spPr>
        <p:txBody>
          <a:bodyPr wrap="square" rtlCol="0">
            <a:spAutoFit/>
          </a:bodyPr>
          <a:lstStyle/>
          <a:p>
            <a:r>
              <a:rPr lang="en-US" dirty="0" smtClean="0"/>
              <a:t>Inferred value of </a:t>
            </a:r>
            <a:r>
              <a:rPr lang="en-US" smtClean="0"/>
              <a:t>helping friend</a:t>
            </a:r>
            <a:endParaRPr lang="en-US"/>
          </a:p>
        </p:txBody>
      </p:sp>
    </p:spTree>
    <p:extLst>
      <p:ext uri="{BB962C8B-B14F-4D97-AF65-F5344CB8AC3E}">
        <p14:creationId xmlns:p14="http://schemas.microsoft.com/office/powerpoint/2010/main" val="5615815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7. Model for biased agent: Myopia</a:t>
            </a:r>
            <a:endParaRPr lang="en-US" dirty="0"/>
          </a:p>
        </p:txBody>
      </p:sp>
      <p:sp>
        <p:nvSpPr>
          <p:cNvPr id="3" name="Content Placeholder 2"/>
          <p:cNvSpPr>
            <a:spLocks noGrp="1"/>
          </p:cNvSpPr>
          <p:nvPr>
            <p:ph idx="1"/>
          </p:nvPr>
        </p:nvSpPr>
        <p:spPr/>
        <p:txBody>
          <a:bodyPr/>
          <a:lstStyle/>
          <a:p>
            <a:r>
              <a:rPr lang="en-US" b="1" dirty="0" smtClean="0"/>
              <a:t>Simple myopia (near sighted)</a:t>
            </a:r>
            <a:r>
              <a:rPr lang="en-US" dirty="0" smtClean="0"/>
              <a:t>: ignore any rewards or costs after time </a:t>
            </a:r>
            <a:r>
              <a:rPr lang="en-US" i="1" dirty="0" smtClean="0"/>
              <a:t>k1 &gt; 0 </a:t>
            </a:r>
            <a:r>
              <a:rPr lang="en-US" dirty="0" smtClean="0"/>
              <a:t>(even though you’ll still be alive). </a:t>
            </a:r>
            <a:endParaRPr lang="en-US" i="1" dirty="0" smtClean="0"/>
          </a:p>
          <a:p>
            <a:r>
              <a:rPr lang="en-US" b="1" dirty="0" smtClean="0"/>
              <a:t>Bounded Value-of-Information: </a:t>
            </a:r>
            <a:r>
              <a:rPr lang="en-US" dirty="0" smtClean="0"/>
              <a:t>ignore the value of information gained after time </a:t>
            </a:r>
            <a:r>
              <a:rPr lang="en-US" i="1" dirty="0" smtClean="0"/>
              <a:t>k2 &gt; 0 </a:t>
            </a:r>
            <a:r>
              <a:rPr lang="en-US" dirty="0" smtClean="0"/>
              <a:t>(even though you will still get benefits from information). </a:t>
            </a:r>
            <a:endParaRPr lang="en-US" b="1" i="1" dirty="0"/>
          </a:p>
        </p:txBody>
      </p:sp>
      <p:pic>
        <p:nvPicPr>
          <p:cNvPr id="1026" name="Picture 2" descr="http://www.iran-daily.com/File/File/12408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3412" y="3895938"/>
            <a:ext cx="3765176" cy="28006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03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7. Model for biased agent: Myopia</a:t>
            </a:r>
            <a:endParaRPr lang="en-US" dirty="0"/>
          </a:p>
        </p:txBody>
      </p:sp>
      <p:pic>
        <p:nvPicPr>
          <p:cNvPr id="4" name="Picture 3"/>
          <p:cNvPicPr>
            <a:picLocks noChangeAspect="1"/>
          </p:cNvPicPr>
          <p:nvPr/>
        </p:nvPicPr>
        <p:blipFill>
          <a:blip r:embed="rId3"/>
          <a:stretch>
            <a:fillRect/>
          </a:stretch>
        </p:blipFill>
        <p:spPr>
          <a:xfrm>
            <a:off x="24716232" y="20639556"/>
            <a:ext cx="10515600" cy="5181600"/>
          </a:xfrm>
          <a:prstGeom prst="rect">
            <a:avLst/>
          </a:prstGeom>
        </p:spPr>
      </p:pic>
      <p:pic>
        <p:nvPicPr>
          <p:cNvPr id="5" name="Content Placeholder 4"/>
          <p:cNvPicPr>
            <a:picLocks noGrp="1" noChangeAspect="1"/>
          </p:cNvPicPr>
          <p:nvPr>
            <p:ph idx="1"/>
          </p:nvPr>
        </p:nvPicPr>
        <p:blipFill>
          <a:blip r:embed="rId3"/>
          <a:stretch>
            <a:fillRect/>
          </a:stretch>
        </p:blipFill>
        <p:spPr>
          <a:xfrm>
            <a:off x="1250577" y="1690688"/>
            <a:ext cx="9499859" cy="4681090"/>
          </a:xfrm>
          <a:prstGeom prst="rect">
            <a:avLst/>
          </a:prstGeom>
        </p:spPr>
      </p:pic>
    </p:spTree>
    <p:extLst>
      <p:ext uri="{BB962C8B-B14F-4D97-AF65-F5344CB8AC3E}">
        <p14:creationId xmlns:p14="http://schemas.microsoft.com/office/powerpoint/2010/main" val="992435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Motivation for learning human preferences</a:t>
            </a:r>
            <a:endParaRPr lang="en-US" dirty="0"/>
          </a:p>
        </p:txBody>
      </p:sp>
      <p:sp>
        <p:nvSpPr>
          <p:cNvPr id="3" name="Content Placeholder 2"/>
          <p:cNvSpPr>
            <a:spLocks noGrp="1"/>
          </p:cNvSpPr>
          <p:nvPr>
            <p:ph idx="1"/>
          </p:nvPr>
        </p:nvSpPr>
        <p:spPr/>
        <p:txBody>
          <a:bodyPr>
            <a:normAutofit/>
          </a:bodyPr>
          <a:lstStyle/>
          <a:p>
            <a:r>
              <a:rPr lang="en-US" dirty="0" smtClean="0">
                <a:solidFill>
                  <a:schemeClr val="accent1"/>
                </a:solidFill>
              </a:rPr>
              <a:t>Scientific (economics, psychology): </a:t>
            </a:r>
            <a:r>
              <a:rPr lang="en-US" dirty="0" smtClean="0"/>
              <a:t>how do people value work vs. leisure, short-term vs. long-term, country vs. friends &amp; family?</a:t>
            </a:r>
          </a:p>
          <a:p>
            <a:endParaRPr lang="en-US" dirty="0"/>
          </a:p>
          <a:p>
            <a:r>
              <a:rPr lang="en-US" dirty="0" smtClean="0">
                <a:solidFill>
                  <a:schemeClr val="accent1"/>
                </a:solidFill>
              </a:rPr>
              <a:t>Machine learning (applications): </a:t>
            </a:r>
            <a:r>
              <a:rPr lang="en-US" dirty="0" smtClean="0"/>
              <a:t>recommendation (movie, job, dating), create tailored content. </a:t>
            </a:r>
          </a:p>
          <a:p>
            <a:endParaRPr lang="en-US" dirty="0"/>
          </a:p>
          <a:p>
            <a:r>
              <a:rPr lang="en-US" dirty="0" smtClean="0">
                <a:solidFill>
                  <a:schemeClr val="accent1"/>
                </a:solidFill>
              </a:rPr>
              <a:t>Machine learning (long-term goal): </a:t>
            </a:r>
            <a:r>
              <a:rPr lang="en-US" dirty="0" smtClean="0"/>
              <a:t>the more systems </a:t>
            </a:r>
            <a:r>
              <a:rPr lang="en-US" b="1" dirty="0" smtClean="0"/>
              <a:t>understand</a:t>
            </a:r>
            <a:r>
              <a:rPr lang="en-US" dirty="0" smtClean="0"/>
              <a:t> our preferences, the more they can help us make </a:t>
            </a:r>
            <a:r>
              <a:rPr lang="en-US" b="1" dirty="0" smtClean="0"/>
              <a:t>high stakes </a:t>
            </a:r>
            <a:r>
              <a:rPr lang="en-US" dirty="0" smtClean="0"/>
              <a:t>decisions in </a:t>
            </a:r>
            <a:r>
              <a:rPr lang="en-US" b="1" dirty="0" smtClean="0"/>
              <a:t>novel</a:t>
            </a:r>
            <a:r>
              <a:rPr lang="en-US" dirty="0" smtClean="0"/>
              <a:t> circumstances.</a:t>
            </a:r>
          </a:p>
        </p:txBody>
      </p:sp>
    </p:spTree>
    <p:extLst>
      <p:ext uri="{BB962C8B-B14F-4D97-AF65-F5344CB8AC3E}">
        <p14:creationId xmlns:p14="http://schemas.microsoft.com/office/powerpoint/2010/main" val="15605245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466400" y="0"/>
            <a:ext cx="7907772" cy="6858000"/>
          </a:xfrm>
          <a:prstGeom prst="rect">
            <a:avLst/>
          </a:prstGeom>
        </p:spPr>
      </p:pic>
    </p:spTree>
    <p:extLst>
      <p:ext uri="{BB962C8B-B14F-4D97-AF65-F5344CB8AC3E}">
        <p14:creationId xmlns:p14="http://schemas.microsoft.com/office/powerpoint/2010/main" val="19017448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Learning preferences with IRL</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b="1" dirty="0" smtClean="0"/>
              <a:t>Inverse Reinforcement Learning (AI) / Structural Estimation (Econ):</a:t>
            </a:r>
          </a:p>
          <a:p>
            <a:r>
              <a:rPr lang="en-US" dirty="0" smtClean="0"/>
              <a:t>Unsupervised learning, assumed model is MDP, POMDP, RL.</a:t>
            </a:r>
          </a:p>
          <a:p>
            <a:endParaRPr lang="en-US" dirty="0" smtClean="0"/>
          </a:p>
          <a:p>
            <a:r>
              <a:rPr lang="en-US" dirty="0" smtClean="0"/>
              <a:t>Learn from sequences of choices in complex environments (cf. Netflix)</a:t>
            </a:r>
          </a:p>
          <a:p>
            <a:endParaRPr lang="en-US" dirty="0" smtClean="0"/>
          </a:p>
          <a:p>
            <a:r>
              <a:rPr lang="en-US" dirty="0" smtClean="0"/>
              <a:t>Learn utility/reward function not policy: enduring cause not contingent effects. </a:t>
            </a:r>
          </a:p>
          <a:p>
            <a:endParaRPr lang="en-US" dirty="0" smtClean="0"/>
          </a:p>
          <a:p>
            <a:r>
              <a:rPr lang="en-US" dirty="0" smtClean="0"/>
              <a:t>People act on their preferences without ability to report them quantitatively (driving skill, detailed vacation plan) </a:t>
            </a:r>
            <a:endParaRPr lang="en-US" dirty="0"/>
          </a:p>
        </p:txBody>
      </p:sp>
    </p:spTree>
    <p:extLst>
      <p:ext uri="{BB962C8B-B14F-4D97-AF65-F5344CB8AC3E}">
        <p14:creationId xmlns:p14="http://schemas.microsoft.com/office/powerpoint/2010/main" val="11594193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The problem of systematic error</a:t>
            </a:r>
            <a:endParaRPr lang="en-US" dirty="0"/>
          </a:p>
        </p:txBody>
      </p:sp>
      <p:sp>
        <p:nvSpPr>
          <p:cNvPr id="3" name="Content Placeholder 2"/>
          <p:cNvSpPr>
            <a:spLocks noGrp="1"/>
          </p:cNvSpPr>
          <p:nvPr>
            <p:ph idx="1"/>
          </p:nvPr>
        </p:nvSpPr>
        <p:spPr/>
        <p:txBody>
          <a:bodyPr/>
          <a:lstStyle/>
          <a:p>
            <a:r>
              <a:rPr lang="en-US" dirty="0" smtClean="0"/>
              <a:t>IRL: infer preferences from observed actions … assuming human fits (MDP/POMDP) model up to random (</a:t>
            </a:r>
            <a:r>
              <a:rPr lang="en-US" dirty="0" err="1" smtClean="0"/>
              <a:t>softmax</a:t>
            </a:r>
            <a:r>
              <a:rPr lang="en-US" dirty="0" smtClean="0"/>
              <a:t>) errors.</a:t>
            </a:r>
          </a:p>
          <a:p>
            <a:endParaRPr lang="en-US" dirty="0" smtClean="0"/>
          </a:p>
        </p:txBody>
      </p:sp>
    </p:spTree>
    <p:extLst>
      <p:ext uri="{BB962C8B-B14F-4D97-AF65-F5344CB8AC3E}">
        <p14:creationId xmlns:p14="http://schemas.microsoft.com/office/powerpoint/2010/main" val="15630128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The problem of systematic error</a:t>
            </a:r>
            <a:endParaRPr lang="en-US" dirty="0"/>
          </a:p>
        </p:txBody>
      </p:sp>
      <p:sp>
        <p:nvSpPr>
          <p:cNvPr id="3" name="Content Placeholder 2"/>
          <p:cNvSpPr>
            <a:spLocks noGrp="1"/>
          </p:cNvSpPr>
          <p:nvPr>
            <p:ph idx="1"/>
          </p:nvPr>
        </p:nvSpPr>
        <p:spPr/>
        <p:txBody>
          <a:bodyPr/>
          <a:lstStyle/>
          <a:p>
            <a:r>
              <a:rPr lang="en-US" dirty="0" smtClean="0"/>
              <a:t>IRL: infer preferences from observed actions … assuming human fits (MDP/POMDP) model up to random (</a:t>
            </a:r>
            <a:r>
              <a:rPr lang="en-US" dirty="0" err="1" smtClean="0"/>
              <a:t>softmax</a:t>
            </a:r>
            <a:r>
              <a:rPr lang="en-US" dirty="0" smtClean="0"/>
              <a:t>) errors.</a:t>
            </a:r>
          </a:p>
          <a:p>
            <a:endParaRPr lang="en-US" dirty="0" smtClean="0"/>
          </a:p>
          <a:p>
            <a:r>
              <a:rPr lang="en-US" dirty="0" smtClean="0"/>
              <a:t>But human make </a:t>
            </a:r>
            <a:r>
              <a:rPr lang="en-US" b="1" dirty="0" smtClean="0"/>
              <a:t>systematic </a:t>
            </a:r>
            <a:r>
              <a:rPr lang="en-US" dirty="0" smtClean="0"/>
              <a:t>errors! Person smokes every day but regrets it. </a:t>
            </a:r>
          </a:p>
          <a:p>
            <a:endParaRPr lang="en-US" dirty="0" smtClean="0"/>
          </a:p>
        </p:txBody>
      </p:sp>
      <p:pic>
        <p:nvPicPr>
          <p:cNvPr id="1026" name="Picture 2" descr="elated image"/>
          <p:cNvPicPr>
            <a:picLocks noChangeAspect="1" noChangeArrowheads="1"/>
          </p:cNvPicPr>
          <p:nvPr/>
        </p:nvPicPr>
        <p:blipFill rotWithShape="1">
          <a:blip r:embed="rId3">
            <a:extLst>
              <a:ext uri="{28A0092B-C50C-407E-A947-70E740481C1C}">
                <a14:useLocalDpi xmlns:a14="http://schemas.microsoft.com/office/drawing/2010/main" val="0"/>
              </a:ext>
            </a:extLst>
          </a:blip>
          <a:srcRect b="9562"/>
          <a:stretch/>
        </p:blipFill>
        <p:spPr bwMode="auto">
          <a:xfrm>
            <a:off x="4619439" y="3770406"/>
            <a:ext cx="2953123" cy="2670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33194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The problem of systematic error</a:t>
            </a:r>
            <a:endParaRPr lang="en-US" dirty="0"/>
          </a:p>
        </p:txBody>
      </p:sp>
      <p:sp>
        <p:nvSpPr>
          <p:cNvPr id="3" name="Content Placeholder 2"/>
          <p:cNvSpPr>
            <a:spLocks noGrp="1"/>
          </p:cNvSpPr>
          <p:nvPr>
            <p:ph idx="1"/>
          </p:nvPr>
        </p:nvSpPr>
        <p:spPr/>
        <p:txBody>
          <a:bodyPr/>
          <a:lstStyle/>
          <a:p>
            <a:r>
              <a:rPr lang="en-US" dirty="0" smtClean="0"/>
              <a:t>IRL: infer preferences from observed actions … assuming human fits (MDP/POMDP) model up to random (</a:t>
            </a:r>
            <a:r>
              <a:rPr lang="en-US" dirty="0" err="1" smtClean="0"/>
              <a:t>softmax</a:t>
            </a:r>
            <a:r>
              <a:rPr lang="en-US" dirty="0" smtClean="0"/>
              <a:t>) errors.</a:t>
            </a:r>
          </a:p>
          <a:p>
            <a:endParaRPr lang="en-US" dirty="0" smtClean="0"/>
          </a:p>
          <a:p>
            <a:r>
              <a:rPr lang="en-US" dirty="0" smtClean="0"/>
              <a:t>But human make </a:t>
            </a:r>
            <a:r>
              <a:rPr lang="en-US" b="1" dirty="0" smtClean="0"/>
              <a:t>systematic </a:t>
            </a:r>
            <a:r>
              <a:rPr lang="en-US" dirty="0" smtClean="0"/>
              <a:t>errors! Person smokes every day but regrets it. </a:t>
            </a:r>
          </a:p>
          <a:p>
            <a:endParaRPr lang="en-US" dirty="0" smtClean="0"/>
          </a:p>
          <a:p>
            <a:r>
              <a:rPr lang="en-US" dirty="0" smtClean="0"/>
              <a:t>Behavioral economics (hyperbolic discounting, Prospect Theory)</a:t>
            </a:r>
          </a:p>
          <a:p>
            <a:endParaRPr lang="en-US" dirty="0" smtClean="0"/>
          </a:p>
          <a:p>
            <a:r>
              <a:rPr lang="en-US" dirty="0" smtClean="0"/>
              <a:t>Bounded cognition (forgetting, limited computational ability, etc.)</a:t>
            </a:r>
          </a:p>
        </p:txBody>
      </p:sp>
    </p:spTree>
    <p:extLst>
      <p:ext uri="{BB962C8B-B14F-4D97-AF65-F5344CB8AC3E}">
        <p14:creationId xmlns:p14="http://schemas.microsoft.com/office/powerpoint/2010/main" val="9528170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Learning from ignorant, inconsistent agents</a:t>
            </a:r>
            <a:endParaRPr lang="en-US" dirty="0"/>
          </a:p>
        </p:txBody>
      </p:sp>
      <p:sp>
        <p:nvSpPr>
          <p:cNvPr id="3" name="Content Placeholder 2"/>
          <p:cNvSpPr>
            <a:spLocks noGrp="1"/>
          </p:cNvSpPr>
          <p:nvPr>
            <p:ph idx="1"/>
          </p:nvPr>
        </p:nvSpPr>
        <p:spPr/>
        <p:txBody>
          <a:bodyPr/>
          <a:lstStyle/>
          <a:p>
            <a:pPr marL="0" indent="0">
              <a:buNone/>
            </a:pPr>
            <a:r>
              <a:rPr lang="en-US" dirty="0" smtClean="0"/>
              <a:t>Our approach: </a:t>
            </a:r>
          </a:p>
          <a:p>
            <a:pPr marL="0" indent="0">
              <a:buNone/>
            </a:pPr>
            <a:endParaRPr lang="en-US" dirty="0" smtClean="0"/>
          </a:p>
          <a:p>
            <a:pPr marL="514350" indent="-514350">
              <a:buFont typeface="+mj-lt"/>
              <a:buAutoNum type="arabicPeriod"/>
            </a:pPr>
            <a:r>
              <a:rPr lang="en-US" dirty="0" smtClean="0"/>
              <a:t>build flexible generative models to capture a range of biases and cognitive bounds (while maintaining tractability)</a:t>
            </a:r>
          </a:p>
          <a:p>
            <a:pPr marL="514350" indent="-514350">
              <a:buFont typeface="+mj-lt"/>
              <a:buAutoNum type="arabicPeriod"/>
            </a:pPr>
            <a:endParaRPr lang="en-US" dirty="0" smtClean="0"/>
          </a:p>
          <a:p>
            <a:pPr marL="514350" indent="-514350">
              <a:buFont typeface="+mj-lt"/>
              <a:buAutoNum type="arabicPeriod"/>
            </a:pPr>
            <a:r>
              <a:rPr lang="en-US" dirty="0"/>
              <a:t>j</a:t>
            </a:r>
            <a:r>
              <a:rPr lang="en-US" dirty="0" smtClean="0"/>
              <a:t>ointly infer </a:t>
            </a:r>
            <a:r>
              <a:rPr lang="en-US" b="1" dirty="0" smtClean="0"/>
              <a:t>biases</a:t>
            </a:r>
            <a:r>
              <a:rPr lang="en-US" dirty="0" smtClean="0"/>
              <a:t> (or lack thereof) and </a:t>
            </a:r>
            <a:r>
              <a:rPr lang="en-US" b="1" dirty="0" smtClean="0"/>
              <a:t>preferences</a:t>
            </a:r>
            <a:r>
              <a:rPr lang="en-US" dirty="0" smtClean="0"/>
              <a:t> from behavior</a:t>
            </a:r>
          </a:p>
          <a:p>
            <a:pPr marL="514350" indent="-514350">
              <a:buFont typeface="+mj-lt"/>
              <a:buAutoNum type="arabicPeriod"/>
            </a:pPr>
            <a:endParaRPr lang="en-US" dirty="0" smtClean="0"/>
          </a:p>
          <a:p>
            <a:pPr marL="514350" indent="-514350">
              <a:buFont typeface="+mj-lt"/>
              <a:buAutoNum type="arabicPeriod"/>
            </a:pPr>
            <a:r>
              <a:rPr lang="en-US" dirty="0" smtClean="0"/>
              <a:t>if successful, can help humans overcome biases</a:t>
            </a:r>
          </a:p>
          <a:p>
            <a:endParaRPr lang="en-US" dirty="0"/>
          </a:p>
        </p:txBody>
      </p:sp>
    </p:spTree>
    <p:extLst>
      <p:ext uri="{BB962C8B-B14F-4D97-AF65-F5344CB8AC3E}">
        <p14:creationId xmlns:p14="http://schemas.microsoft.com/office/powerpoint/2010/main" val="70549888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3775</TotalTime>
  <Words>1142</Words>
  <Application>Microsoft Macintosh PowerPoint</Application>
  <PresentationFormat>Widescreen</PresentationFormat>
  <Paragraphs>142</Paragraphs>
  <Slides>24</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Calibri</vt:lpstr>
      <vt:lpstr>Calibri Light</vt:lpstr>
      <vt:lpstr>Times</vt:lpstr>
      <vt:lpstr>Times New Roman</vt:lpstr>
      <vt:lpstr>Arial</vt:lpstr>
      <vt:lpstr>Office Theme</vt:lpstr>
      <vt:lpstr>Learning the Preferences of Ignorant, Inconsistent Agents</vt:lpstr>
      <vt:lpstr>Learning the Preferences of Ignorant, Inconsistent Agents</vt:lpstr>
      <vt:lpstr>1. Motivation for learning human preferences</vt:lpstr>
      <vt:lpstr>PowerPoint Presentation</vt:lpstr>
      <vt:lpstr>2. Learning preferences with IRL</vt:lpstr>
      <vt:lpstr>3. The problem of systematic error</vt:lpstr>
      <vt:lpstr>3. The problem of systematic error</vt:lpstr>
      <vt:lpstr>3. The problem of systematic error</vt:lpstr>
      <vt:lpstr>4. Learning from ignorant, inconsistent agents</vt:lpstr>
      <vt:lpstr>5. Human bias: Time inconsistency</vt:lpstr>
      <vt:lpstr>5. Human bias: Time inconsistency</vt:lpstr>
      <vt:lpstr>PowerPoint Presentation</vt:lpstr>
      <vt:lpstr>PowerPoint Presentation</vt:lpstr>
      <vt:lpstr>5. Model for biased agent</vt:lpstr>
      <vt:lpstr>6. Goal for examples and experiments</vt:lpstr>
      <vt:lpstr>PowerPoint Presentation</vt:lpstr>
      <vt:lpstr>PowerPoint Presentation</vt:lpstr>
      <vt:lpstr>5. Model for biased agent - NAIVE</vt:lpstr>
      <vt:lpstr>5. Model for biased agent - SOPHISTICATED</vt:lpstr>
      <vt:lpstr>PowerPoint Presentation</vt:lpstr>
      <vt:lpstr>6. Model for biases agent: Procrastination</vt:lpstr>
      <vt:lpstr>6. Model for biased agent: Procrastination</vt:lpstr>
      <vt:lpstr>7. Model for biased agent: Myopia</vt:lpstr>
      <vt:lpstr>7. Model for biased agent: Myopia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the Preferences of Ignorant, Inconsistent Agents</dc:title>
  <dc:creator>Owain Evans</dc:creator>
  <cp:lastModifiedBy>Owain Evans</cp:lastModifiedBy>
  <cp:revision>52</cp:revision>
  <dcterms:created xsi:type="dcterms:W3CDTF">2016-02-11T22:56:23Z</dcterms:created>
  <dcterms:modified xsi:type="dcterms:W3CDTF">2016-03-18T00:17:41Z</dcterms:modified>
</cp:coreProperties>
</file>

<file path=docProps/thumbnail.jpeg>
</file>